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347" r:id="rId2"/>
    <p:sldId id="353" r:id="rId3"/>
    <p:sldId id="335" r:id="rId4"/>
    <p:sldId id="336" r:id="rId5"/>
    <p:sldId id="322" r:id="rId6"/>
    <p:sldId id="337" r:id="rId7"/>
    <p:sldId id="314" r:id="rId8"/>
    <p:sldId id="393" r:id="rId9"/>
    <p:sldId id="397" r:id="rId10"/>
    <p:sldId id="435" r:id="rId11"/>
    <p:sldId id="439" r:id="rId12"/>
    <p:sldId id="339" r:id="rId13"/>
    <p:sldId id="409" r:id="rId14"/>
    <p:sldId id="442" r:id="rId15"/>
    <p:sldId id="440" r:id="rId16"/>
    <p:sldId id="441" r:id="rId17"/>
    <p:sldId id="340" r:id="rId18"/>
    <p:sldId id="412" r:id="rId19"/>
    <p:sldId id="413" r:id="rId20"/>
    <p:sldId id="414" r:id="rId21"/>
    <p:sldId id="438" r:id="rId22"/>
    <p:sldId id="343" r:id="rId23"/>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9" userDrawn="1">
          <p15:clr>
            <a:srgbClr val="A4A3A4"/>
          </p15:clr>
        </p15:guide>
        <p15:guide id="2" pos="55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2AC"/>
    <a:srgbClr val="568D11"/>
    <a:srgbClr val="0F8FEF"/>
    <a:srgbClr val="407434"/>
    <a:srgbClr val="4AA44A"/>
    <a:srgbClr val="0F97C7"/>
    <a:srgbClr val="019DD5"/>
    <a:srgbClr val="85AD32"/>
    <a:srgbClr val="009D8C"/>
    <a:srgbClr val="0094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244" autoAdjust="0"/>
  </p:normalViewPr>
  <p:slideViewPr>
    <p:cSldViewPr snapToGrid="0" showGuides="1">
      <p:cViewPr varScale="1">
        <p:scale>
          <a:sx n="82" d="100"/>
          <a:sy n="82" d="100"/>
        </p:scale>
        <p:origin x="494" y="62"/>
      </p:cViewPr>
      <p:guideLst>
        <p:guide orient="horz" pos="1049"/>
        <p:guide pos="5541"/>
      </p:guideLst>
    </p:cSldViewPr>
  </p:slideViewPr>
  <p:notesTextViewPr>
    <p:cViewPr>
      <p:scale>
        <a:sx n="66" d="100"/>
        <a:sy n="66"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D3007C-0BBF-4CAD-B02F-7664B804665F}" type="datetimeFigureOut">
              <a:rPr lang="zh-CN" altLang="en-US" smtClean="0"/>
              <a:t>2024/11/13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27DC7C-EA85-41EA-BE8E-3BC04B9579C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2800" baseline="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10</a:t>
            </a:fld>
            <a:endParaRPr lang="zh-CN" altLang="en-US"/>
          </a:p>
        </p:txBody>
      </p:sp>
    </p:spTree>
    <p:extLst>
      <p:ext uri="{BB962C8B-B14F-4D97-AF65-F5344CB8AC3E}">
        <p14:creationId xmlns:p14="http://schemas.microsoft.com/office/powerpoint/2010/main" val="553636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9EDBD5-CFEF-3DDC-8A49-97EB31FE263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CDACF2-D213-7188-121F-2E5A904D21E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DD019C7-415F-0785-7A96-44A7FF2CB09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2800" baseline="0" dirty="0"/>
          </a:p>
        </p:txBody>
      </p:sp>
      <p:sp>
        <p:nvSpPr>
          <p:cNvPr id="4" name="灯片编号占位符 3">
            <a:extLst>
              <a:ext uri="{FF2B5EF4-FFF2-40B4-BE49-F238E27FC236}">
                <a16:creationId xmlns:a16="http://schemas.microsoft.com/office/drawing/2014/main" id="{9FA12E28-A195-EEEE-76D2-64322DF4E20E}"/>
              </a:ext>
            </a:extLst>
          </p:cNvPr>
          <p:cNvSpPr>
            <a:spLocks noGrp="1"/>
          </p:cNvSpPr>
          <p:nvPr>
            <p:ph type="sldNum" sz="quarter" idx="10"/>
          </p:nvPr>
        </p:nvSpPr>
        <p:spPr/>
        <p:txBody>
          <a:bodyPr/>
          <a:lstStyle/>
          <a:p>
            <a:fld id="{8927DC7C-EA85-41EA-BE8E-3BC04B9579CE}" type="slidenum">
              <a:rPr lang="zh-CN" altLang="en-US" smtClean="0"/>
              <a:t>11</a:t>
            </a:fld>
            <a:endParaRPr lang="zh-CN" altLang="en-US"/>
          </a:p>
        </p:txBody>
      </p:sp>
    </p:spTree>
    <p:extLst>
      <p:ext uri="{BB962C8B-B14F-4D97-AF65-F5344CB8AC3E}">
        <p14:creationId xmlns:p14="http://schemas.microsoft.com/office/powerpoint/2010/main" val="21717200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2800" baseline="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13</a:t>
            </a:fld>
            <a:endParaRPr lang="zh-CN" altLang="en-US"/>
          </a:p>
        </p:txBody>
      </p:sp>
    </p:spTree>
    <p:extLst>
      <p:ext uri="{BB962C8B-B14F-4D97-AF65-F5344CB8AC3E}">
        <p14:creationId xmlns:p14="http://schemas.microsoft.com/office/powerpoint/2010/main" val="10269580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71F115-97DD-CBD9-0F25-BA7339A011A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DCBF6F2-4967-8AFB-DC5E-7F3CB9603F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83061F4-3232-0D6A-F6FD-0B6902593D1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2800" baseline="0" dirty="0"/>
          </a:p>
        </p:txBody>
      </p:sp>
      <p:sp>
        <p:nvSpPr>
          <p:cNvPr id="4" name="灯片编号占位符 3">
            <a:extLst>
              <a:ext uri="{FF2B5EF4-FFF2-40B4-BE49-F238E27FC236}">
                <a16:creationId xmlns:a16="http://schemas.microsoft.com/office/drawing/2014/main" id="{5FB63757-CDD6-EC10-5BC0-CD0B421E2E31}"/>
              </a:ext>
            </a:extLst>
          </p:cNvPr>
          <p:cNvSpPr>
            <a:spLocks noGrp="1"/>
          </p:cNvSpPr>
          <p:nvPr>
            <p:ph type="sldNum" sz="quarter" idx="10"/>
          </p:nvPr>
        </p:nvSpPr>
        <p:spPr/>
        <p:txBody>
          <a:bodyPr/>
          <a:lstStyle/>
          <a:p>
            <a:fld id="{8927DC7C-EA85-41EA-BE8E-3BC04B9579CE}" type="slidenum">
              <a:rPr lang="zh-CN" altLang="en-US" smtClean="0"/>
              <a:t>14</a:t>
            </a:fld>
            <a:endParaRPr lang="zh-CN" altLang="en-US"/>
          </a:p>
        </p:txBody>
      </p:sp>
    </p:spTree>
    <p:extLst>
      <p:ext uri="{BB962C8B-B14F-4D97-AF65-F5344CB8AC3E}">
        <p14:creationId xmlns:p14="http://schemas.microsoft.com/office/powerpoint/2010/main" val="12568673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CB05EF-AE10-8CA0-FA5B-C7283E144FB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33CC623-03A5-8221-0ACC-4AB4DF51EF9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4D7ABCF-34FC-F10F-C3EC-9C81AE5AC34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2800" baseline="0" dirty="0"/>
          </a:p>
        </p:txBody>
      </p:sp>
      <p:sp>
        <p:nvSpPr>
          <p:cNvPr id="4" name="灯片编号占位符 3">
            <a:extLst>
              <a:ext uri="{FF2B5EF4-FFF2-40B4-BE49-F238E27FC236}">
                <a16:creationId xmlns:a16="http://schemas.microsoft.com/office/drawing/2014/main" id="{403DA57C-0DE6-404C-B106-C13EB9C6C712}"/>
              </a:ext>
            </a:extLst>
          </p:cNvPr>
          <p:cNvSpPr>
            <a:spLocks noGrp="1"/>
          </p:cNvSpPr>
          <p:nvPr>
            <p:ph type="sldNum" sz="quarter" idx="10"/>
          </p:nvPr>
        </p:nvSpPr>
        <p:spPr/>
        <p:txBody>
          <a:bodyPr/>
          <a:lstStyle/>
          <a:p>
            <a:fld id="{8927DC7C-EA85-41EA-BE8E-3BC04B9579CE}" type="slidenum">
              <a:rPr lang="zh-CN" altLang="en-US" smtClean="0"/>
              <a:t>15</a:t>
            </a:fld>
            <a:endParaRPr lang="zh-CN" altLang="en-US"/>
          </a:p>
        </p:txBody>
      </p:sp>
    </p:spTree>
    <p:extLst>
      <p:ext uri="{BB962C8B-B14F-4D97-AF65-F5344CB8AC3E}">
        <p14:creationId xmlns:p14="http://schemas.microsoft.com/office/powerpoint/2010/main" val="991026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771B11-60BC-7AE3-5EF6-0D9FE00DCD1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79E0B1-4455-26B2-5ADC-3CF78BF8CBF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56FD23A-A867-2B5B-FA69-74A48E37900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2800" baseline="0" dirty="0"/>
          </a:p>
        </p:txBody>
      </p:sp>
      <p:sp>
        <p:nvSpPr>
          <p:cNvPr id="4" name="灯片编号占位符 3">
            <a:extLst>
              <a:ext uri="{FF2B5EF4-FFF2-40B4-BE49-F238E27FC236}">
                <a16:creationId xmlns:a16="http://schemas.microsoft.com/office/drawing/2014/main" id="{7213C986-C6E1-844E-1EDA-15F131994F9B}"/>
              </a:ext>
            </a:extLst>
          </p:cNvPr>
          <p:cNvSpPr>
            <a:spLocks noGrp="1"/>
          </p:cNvSpPr>
          <p:nvPr>
            <p:ph type="sldNum" sz="quarter" idx="10"/>
          </p:nvPr>
        </p:nvSpPr>
        <p:spPr/>
        <p:txBody>
          <a:bodyPr/>
          <a:lstStyle/>
          <a:p>
            <a:fld id="{8927DC7C-EA85-41EA-BE8E-3BC04B9579CE}" type="slidenum">
              <a:rPr lang="zh-CN" altLang="en-US" smtClean="0"/>
              <a:t>16</a:t>
            </a:fld>
            <a:endParaRPr lang="zh-CN" altLang="en-US"/>
          </a:p>
        </p:txBody>
      </p:sp>
    </p:spTree>
    <p:extLst>
      <p:ext uri="{BB962C8B-B14F-4D97-AF65-F5344CB8AC3E}">
        <p14:creationId xmlns:p14="http://schemas.microsoft.com/office/powerpoint/2010/main" val="19732865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18</a:t>
            </a:fld>
            <a:endParaRPr lang="zh-CN" altLang="en-US"/>
          </a:p>
        </p:txBody>
      </p:sp>
    </p:spTree>
    <p:extLst>
      <p:ext uri="{BB962C8B-B14F-4D97-AF65-F5344CB8AC3E}">
        <p14:creationId xmlns:p14="http://schemas.microsoft.com/office/powerpoint/2010/main" val="22693841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19</a:t>
            </a:fld>
            <a:endParaRPr lang="zh-CN" altLang="en-US"/>
          </a:p>
        </p:txBody>
      </p:sp>
    </p:spTree>
    <p:extLst>
      <p:ext uri="{BB962C8B-B14F-4D97-AF65-F5344CB8AC3E}">
        <p14:creationId xmlns:p14="http://schemas.microsoft.com/office/powerpoint/2010/main" val="2287639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分隔指的是路上的车都是同种类型，都是手动驾驶和都是配备</a:t>
            </a:r>
            <a:r>
              <a:rPr lang="en-US" altLang="zh-CN" dirty="0" err="1"/>
              <a:t>eHMI</a:t>
            </a:r>
            <a:r>
              <a:rPr lang="zh-CN" altLang="en-US" dirty="0"/>
              <a:t>的自动驾驶；混合指的是手动驾驶与</a:t>
            </a:r>
            <a:r>
              <a:rPr lang="en-US" altLang="zh-CN" dirty="0" err="1"/>
              <a:t>eHMI</a:t>
            </a:r>
            <a:r>
              <a:rPr lang="zh-CN" altLang="en-US" dirty="0"/>
              <a:t>的自动驾驶混行</a:t>
            </a:r>
          </a:p>
        </p:txBody>
      </p:sp>
      <p:sp>
        <p:nvSpPr>
          <p:cNvPr id="4" name="灯片编号占位符 3"/>
          <p:cNvSpPr>
            <a:spLocks noGrp="1"/>
          </p:cNvSpPr>
          <p:nvPr>
            <p:ph type="sldNum" sz="quarter" idx="5"/>
          </p:nvPr>
        </p:nvSpPr>
        <p:spPr/>
        <p:txBody>
          <a:bodyPr/>
          <a:lstStyle/>
          <a:p>
            <a:fld id="{8927DC7C-EA85-41EA-BE8E-3BC04B9579CE}" type="slidenum">
              <a:rPr lang="zh-CN" altLang="en-US" smtClean="0"/>
              <a:t>2</a:t>
            </a:fld>
            <a:endParaRPr lang="zh-CN" altLang="en-US"/>
          </a:p>
        </p:txBody>
      </p:sp>
    </p:spTree>
    <p:extLst>
      <p:ext uri="{BB962C8B-B14F-4D97-AF65-F5344CB8AC3E}">
        <p14:creationId xmlns:p14="http://schemas.microsoft.com/office/powerpoint/2010/main" val="21052239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20</a:t>
            </a:fld>
            <a:endParaRPr lang="zh-CN" altLang="en-US"/>
          </a:p>
        </p:txBody>
      </p:sp>
    </p:spTree>
    <p:extLst>
      <p:ext uri="{BB962C8B-B14F-4D97-AF65-F5344CB8AC3E}">
        <p14:creationId xmlns:p14="http://schemas.microsoft.com/office/powerpoint/2010/main" val="35872660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21</a:t>
            </a:fld>
            <a:endParaRPr lang="zh-CN" altLang="en-US"/>
          </a:p>
        </p:txBody>
      </p:sp>
    </p:spTree>
    <p:extLst>
      <p:ext uri="{BB962C8B-B14F-4D97-AF65-F5344CB8AC3E}">
        <p14:creationId xmlns:p14="http://schemas.microsoft.com/office/powerpoint/2010/main" val="39846123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22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2800" baseline="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8</a:t>
            </a:fld>
            <a:endParaRPr lang="zh-CN" altLang="en-US"/>
          </a:p>
        </p:txBody>
      </p:sp>
    </p:spTree>
    <p:extLst>
      <p:ext uri="{BB962C8B-B14F-4D97-AF65-F5344CB8AC3E}">
        <p14:creationId xmlns:p14="http://schemas.microsoft.com/office/powerpoint/2010/main" val="2900050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2800" baseline="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9</a:t>
            </a:fld>
            <a:endParaRPr lang="zh-CN" altLang="en-US"/>
          </a:p>
        </p:txBody>
      </p:sp>
    </p:spTree>
    <p:extLst>
      <p:ext uri="{BB962C8B-B14F-4D97-AF65-F5344CB8AC3E}">
        <p14:creationId xmlns:p14="http://schemas.microsoft.com/office/powerpoint/2010/main" val="2053976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绪论2">
    <p:spTree>
      <p:nvGrpSpPr>
        <p:cNvPr id="1" name=""/>
        <p:cNvGrpSpPr/>
        <p:nvPr/>
      </p:nvGrpSpPr>
      <p:grpSpPr>
        <a:xfrm>
          <a:off x="0" y="0"/>
          <a:ext cx="0" cy="0"/>
          <a:chOff x="0" y="0"/>
          <a:chExt cx="0" cy="0"/>
        </a:xfrm>
      </p:grpSpPr>
      <p:sp>
        <p:nvSpPr>
          <p:cNvPr id="7" name="矩形 6"/>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五边形 15"/>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graphicFrame>
        <p:nvGraphicFramePr>
          <p:cNvPr id="31" name="表格 30"/>
          <p:cNvGraphicFramePr>
            <a:graphicFrameLocks noGrp="1"/>
          </p:cNvGraphicFramePr>
          <p:nvPr userDrawn="1">
            <p:extLst>
              <p:ext uri="{D42A27DB-BD31-4B8C-83A1-F6EECF244321}">
                <p14:modId xmlns:p14="http://schemas.microsoft.com/office/powerpoint/2010/main" val="3805244707"/>
              </p:ext>
            </p:extLst>
          </p:nvPr>
        </p:nvGraphicFramePr>
        <p:xfrm>
          <a:off x="-338" y="1268760"/>
          <a:ext cx="1691680" cy="3168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研究方法</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结果分析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总结展望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pSp>
        <p:nvGrpSpPr>
          <p:cNvPr id="32" name="组合 31"/>
          <p:cNvGrpSpPr/>
          <p:nvPr userDrawn="1"/>
        </p:nvGrpSpPr>
        <p:grpSpPr>
          <a:xfrm>
            <a:off x="0" y="1272662"/>
            <a:ext cx="1691680" cy="788186"/>
            <a:chOff x="0" y="1272662"/>
            <a:chExt cx="1691680" cy="788186"/>
          </a:xfrm>
        </p:grpSpPr>
        <p:sp>
          <p:nvSpPr>
            <p:cNvPr id="33" name="矩形 32"/>
            <p:cNvSpPr/>
            <p:nvPr userDrawn="1"/>
          </p:nvSpPr>
          <p:spPr>
            <a:xfrm>
              <a:off x="0" y="1272662"/>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文献综述</a:t>
              </a:r>
            </a:p>
          </p:txBody>
        </p:sp>
        <p:sp>
          <p:nvSpPr>
            <p:cNvPr id="34" name="等腰三角形 33"/>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5" name="图片 14" descr="C:\Users\Administrator\Desktop\宁波大学图片\0000.png0000"/>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界定与表征">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五边形 8"/>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graphicFrame>
        <p:nvGraphicFramePr>
          <p:cNvPr id="16" name="表格 15"/>
          <p:cNvGraphicFramePr>
            <a:graphicFrameLocks noGrp="1"/>
          </p:cNvGraphicFramePr>
          <p:nvPr userDrawn="1">
            <p:extLst>
              <p:ext uri="{D42A27DB-BD31-4B8C-83A1-F6EECF244321}">
                <p14:modId xmlns:p14="http://schemas.microsoft.com/office/powerpoint/2010/main" val="2453470806"/>
              </p:ext>
            </p:extLst>
          </p:nvPr>
        </p:nvGraphicFramePr>
        <p:xfrm>
          <a:off x="0" y="1268760"/>
          <a:ext cx="1691680" cy="3207296"/>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831296">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结果分析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总结展望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pSp>
        <p:nvGrpSpPr>
          <p:cNvPr id="17" name="组合 16"/>
          <p:cNvGrpSpPr/>
          <p:nvPr userDrawn="1"/>
        </p:nvGrpSpPr>
        <p:grpSpPr>
          <a:xfrm>
            <a:off x="0" y="1272662"/>
            <a:ext cx="1691680" cy="788186"/>
            <a:chOff x="0" y="1272662"/>
            <a:chExt cx="1691680" cy="788186"/>
          </a:xfrm>
        </p:grpSpPr>
        <p:sp>
          <p:nvSpPr>
            <p:cNvPr id="18" name="矩形 17"/>
            <p:cNvSpPr/>
            <p:nvPr userDrawn="1"/>
          </p:nvSpPr>
          <p:spPr>
            <a:xfrm>
              <a:off x="0" y="1272662"/>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文献综述</a:t>
              </a:r>
            </a:p>
          </p:txBody>
        </p:sp>
        <p:sp>
          <p:nvSpPr>
            <p:cNvPr id="19" name="等腰三角形 18"/>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userDrawn="1"/>
        </p:nvGrpSpPr>
        <p:grpSpPr>
          <a:xfrm>
            <a:off x="3668" y="2079006"/>
            <a:ext cx="1691680" cy="788186"/>
            <a:chOff x="0" y="1272662"/>
            <a:chExt cx="1691680" cy="788186"/>
          </a:xfrm>
          <a:solidFill>
            <a:srgbClr val="0070C0"/>
          </a:solidFill>
        </p:grpSpPr>
        <p:sp>
          <p:nvSpPr>
            <p:cNvPr id="28" name="矩形 27"/>
            <p:cNvSpPr/>
            <p:nvPr userDrawn="1"/>
          </p:nvSpPr>
          <p:spPr>
            <a:xfrm>
              <a:off x="0" y="1272662"/>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研究方法</a:t>
              </a:r>
            </a:p>
          </p:txBody>
        </p:sp>
        <p:sp>
          <p:nvSpPr>
            <p:cNvPr id="29" name="等腰三角形 28"/>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descr="C:\Users\Administrator\Desktop\宁波大学图片\0000.png0000">
            <a:extLst>
              <a:ext uri="{FF2B5EF4-FFF2-40B4-BE49-F238E27FC236}">
                <a16:creationId xmlns:a16="http://schemas.microsoft.com/office/drawing/2014/main" id="{FA784263-07B6-9B7F-8C64-C5C1B7E29FC5}"/>
              </a:ext>
            </a:extLst>
          </p:cNvPr>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合理交通结构">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5" name="表格 24"/>
          <p:cNvGraphicFramePr>
            <a:graphicFrameLocks noGrp="1"/>
          </p:cNvGraphicFramePr>
          <p:nvPr userDrawn="1">
            <p:extLst>
              <p:ext uri="{D42A27DB-BD31-4B8C-83A1-F6EECF244321}">
                <p14:modId xmlns:p14="http://schemas.microsoft.com/office/powerpoint/2010/main" val="2960755759"/>
              </p:ext>
            </p:extLst>
          </p:nvPr>
        </p:nvGraphicFramePr>
        <p:xfrm>
          <a:off x="0" y="1268760"/>
          <a:ext cx="1691680" cy="3168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文献综述</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总结展望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28" name="矩形 27"/>
          <p:cNvSpPr/>
          <p:nvPr userDrawn="1"/>
        </p:nvSpPr>
        <p:spPr>
          <a:xfrm>
            <a:off x="0" y="2064750"/>
            <a:ext cx="1691680" cy="78818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研究方法</a:t>
            </a:r>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五边形 8"/>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sp>
        <p:nvSpPr>
          <p:cNvPr id="12" name="等腰三角形 11"/>
          <p:cNvSpPr/>
          <p:nvPr userDrawn="1"/>
        </p:nvSpPr>
        <p:spPr>
          <a:xfrm rot="16200000">
            <a:off x="1547664" y="3174235"/>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userDrawn="1"/>
        </p:nvGrpSpPr>
        <p:grpSpPr>
          <a:xfrm>
            <a:off x="0" y="2852936"/>
            <a:ext cx="1691680" cy="788186"/>
            <a:chOff x="0" y="1272662"/>
            <a:chExt cx="1691680" cy="788186"/>
          </a:xfrm>
        </p:grpSpPr>
        <p:sp>
          <p:nvSpPr>
            <p:cNvPr id="11" name="矩形 10"/>
            <p:cNvSpPr/>
            <p:nvPr userDrawn="1"/>
          </p:nvSpPr>
          <p:spPr>
            <a:xfrm>
              <a:off x="0" y="1272662"/>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结果分析</a:t>
              </a:r>
            </a:p>
          </p:txBody>
        </p:sp>
        <p:sp>
          <p:nvSpPr>
            <p:cNvPr id="13" name="等腰三角形 12"/>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pic>
        <p:nvPicPr>
          <p:cNvPr id="3" name="图片 2" descr="C:\Users\Administrator\Desktop\宁波大学图片\0000.png0000">
            <a:extLst>
              <a:ext uri="{FF2B5EF4-FFF2-40B4-BE49-F238E27FC236}">
                <a16:creationId xmlns:a16="http://schemas.microsoft.com/office/drawing/2014/main" id="{68E6233A-BF7E-E0C1-7CD0-5A9757121AB7}"/>
              </a:ext>
            </a:extLst>
          </p:cNvPr>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影响因素辨识">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5" name="表格 24"/>
          <p:cNvGraphicFramePr>
            <a:graphicFrameLocks noGrp="1"/>
          </p:cNvGraphicFramePr>
          <p:nvPr userDrawn="1">
            <p:extLst>
              <p:ext uri="{D42A27DB-BD31-4B8C-83A1-F6EECF244321}">
                <p14:modId xmlns:p14="http://schemas.microsoft.com/office/powerpoint/2010/main" val="1358767781"/>
              </p:ext>
            </p:extLst>
          </p:nvPr>
        </p:nvGraphicFramePr>
        <p:xfrm>
          <a:off x="0" y="1268760"/>
          <a:ext cx="1691680" cy="3168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文献综述</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endParaRPr lang="zh-CN" altLang="en-US"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结果分析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rgbClr val="F2F2F2"/>
                    </a:solidFill>
                  </a:tcPr>
                </a:tc>
                <a:extLst>
                  <a:ext uri="{0D108BD9-81ED-4DB2-BD59-A6C34878D82A}">
                    <a16:rowId xmlns:a16="http://schemas.microsoft.com/office/drawing/2014/main" val="10002"/>
                  </a:ext>
                </a:extLst>
              </a:tr>
              <a:tr h="79200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28" name="矩形 27"/>
          <p:cNvSpPr/>
          <p:nvPr userDrawn="1"/>
        </p:nvSpPr>
        <p:spPr>
          <a:xfrm>
            <a:off x="0" y="2064750"/>
            <a:ext cx="1691680" cy="76735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研究方法</a:t>
            </a:r>
          </a:p>
        </p:txBody>
      </p:sp>
      <p:sp>
        <p:nvSpPr>
          <p:cNvPr id="9" name="五边形 8"/>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sp>
        <p:nvSpPr>
          <p:cNvPr id="10" name="等腰三角形 9"/>
          <p:cNvSpPr/>
          <p:nvPr userDrawn="1"/>
        </p:nvSpPr>
        <p:spPr>
          <a:xfrm rot="16200000">
            <a:off x="1547664" y="3948935"/>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userDrawn="1"/>
        </p:nvGrpSpPr>
        <p:grpSpPr>
          <a:xfrm>
            <a:off x="0" y="3654304"/>
            <a:ext cx="1691680" cy="788186"/>
            <a:chOff x="0" y="1272662"/>
            <a:chExt cx="1691680" cy="788186"/>
          </a:xfrm>
        </p:grpSpPr>
        <p:sp>
          <p:nvSpPr>
            <p:cNvPr id="12" name="矩形 11"/>
            <p:cNvSpPr/>
            <p:nvPr userDrawn="1"/>
          </p:nvSpPr>
          <p:spPr>
            <a:xfrm>
              <a:off x="0" y="1272662"/>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总结展望</a:t>
              </a:r>
            </a:p>
          </p:txBody>
        </p:sp>
        <p:sp>
          <p:nvSpPr>
            <p:cNvPr id="13" name="等腰三角形 12"/>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18" name="直接连接符 17"/>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 name="图片 2" descr="C:\Users\Administrator\Desktop\宁波大学图片\0000.png0000">
            <a:extLst>
              <a:ext uri="{FF2B5EF4-FFF2-40B4-BE49-F238E27FC236}">
                <a16:creationId xmlns:a16="http://schemas.microsoft.com/office/drawing/2014/main" id="{E281F93C-6E94-06B0-6900-EFAF66A8702D}"/>
              </a:ext>
            </a:extLst>
          </p:cNvPr>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影响因素辨识1">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五边形 8"/>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graphicFrame>
        <p:nvGraphicFramePr>
          <p:cNvPr id="16" name="表格 15"/>
          <p:cNvGraphicFramePr>
            <a:graphicFrameLocks noGrp="1"/>
          </p:cNvGraphicFramePr>
          <p:nvPr userDrawn="1"/>
        </p:nvGraphicFramePr>
        <p:xfrm>
          <a:off x="8194" y="1295576"/>
          <a:ext cx="1691680" cy="3999296"/>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831296">
                <a:tc>
                  <a:txBody>
                    <a:bodyPr/>
                    <a:lstStyle/>
                    <a:p>
                      <a:pPr algn="ct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7" name="组合 16"/>
          <p:cNvGrpSpPr/>
          <p:nvPr userDrawn="1"/>
        </p:nvGrpSpPr>
        <p:grpSpPr>
          <a:xfrm>
            <a:off x="0" y="1272662"/>
            <a:ext cx="1691680" cy="788186"/>
            <a:chOff x="0" y="1272662"/>
            <a:chExt cx="1691680" cy="788186"/>
          </a:xfrm>
        </p:grpSpPr>
        <p:sp>
          <p:nvSpPr>
            <p:cNvPr id="18" name="矩形 17"/>
            <p:cNvSpPr/>
            <p:nvPr userDrawn="1"/>
          </p:nvSpPr>
          <p:spPr>
            <a:xfrm>
              <a:off x="0" y="1272662"/>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绪论</a:t>
              </a:r>
            </a:p>
          </p:txBody>
        </p:sp>
        <p:sp>
          <p:nvSpPr>
            <p:cNvPr id="19" name="等腰三角形 18"/>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矩形 22"/>
          <p:cNvSpPr/>
          <p:nvPr userDrawn="1"/>
        </p:nvSpPr>
        <p:spPr>
          <a:xfrm>
            <a:off x="3668" y="2079006"/>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研究方法与思路</a:t>
            </a:r>
          </a:p>
        </p:txBody>
      </p:sp>
      <p:grpSp>
        <p:nvGrpSpPr>
          <p:cNvPr id="11" name="组合 10"/>
          <p:cNvGrpSpPr/>
          <p:nvPr userDrawn="1"/>
        </p:nvGrpSpPr>
        <p:grpSpPr>
          <a:xfrm>
            <a:off x="-2439" y="4510374"/>
            <a:ext cx="1691680" cy="788186"/>
            <a:chOff x="2311936" y="2060849"/>
            <a:chExt cx="1691680" cy="788186"/>
          </a:xfrm>
        </p:grpSpPr>
        <p:sp>
          <p:nvSpPr>
            <p:cNvPr id="14" name="矩形 13"/>
            <p:cNvSpPr/>
            <p:nvPr userDrawn="1"/>
          </p:nvSpPr>
          <p:spPr>
            <a:xfrm>
              <a:off x="2311936" y="2060849"/>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论文总结</a:t>
              </a:r>
            </a:p>
          </p:txBody>
        </p:sp>
        <p:sp>
          <p:nvSpPr>
            <p:cNvPr id="13" name="等腰三角形 12"/>
            <p:cNvSpPr/>
            <p:nvPr userDrawn="1"/>
          </p:nvSpPr>
          <p:spPr>
            <a:xfrm rot="16200000">
              <a:off x="3857302" y="2382934"/>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descr="C:\Users\Administrator\Desktop\宁波大学图片\0000.png0000">
            <a:extLst>
              <a:ext uri="{FF2B5EF4-FFF2-40B4-BE49-F238E27FC236}">
                <a16:creationId xmlns:a16="http://schemas.microsoft.com/office/drawing/2014/main" id="{EA6FE3FB-B337-B157-BA52-FD05DABAB0D8}"/>
              </a:ext>
            </a:extLst>
          </p:cNvPr>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p:cNvSpPr/>
          <p:nvPr userDrawn="1"/>
        </p:nvSpPr>
        <p:spPr>
          <a:xfrm>
            <a:off x="0" y="0"/>
            <a:ext cx="12192000" cy="9327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15" name="图片 14" descr="C:\Users\Administrator\Desktop\宁波大学图片\0000.png0000"/>
          <p:cNvPicPr>
            <a:picLocks noChangeAspect="1"/>
          </p:cNvPicPr>
          <p:nvPr userDrawn="1"/>
        </p:nvPicPr>
        <p:blipFill>
          <a:blip r:embed="rId2"/>
          <a:srcRect/>
          <a:stretch>
            <a:fillRect/>
          </a:stretch>
        </p:blipFill>
        <p:spPr>
          <a:xfrm>
            <a:off x="441326" y="48896"/>
            <a:ext cx="833120" cy="83566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垂直排列标题与&#10;文本">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BEBA8EAE-BF5A-486C-A8C5-ECC9F3942E4B}">
                <a14:imgProps xmlns:a14="http://schemas.microsoft.com/office/drawing/2010/main">
                  <a14:imgLayer r:embed="rId3">
                    <a14:imgEffect>
                      <a14:artisticBlur radius="20"/>
                    </a14:imgEffect>
                  </a14:imgLayer>
                </a14:imgProps>
              </a:ext>
            </a:extLst>
          </a:blip>
          <a:stretch>
            <a:fillRect/>
          </a:stretch>
        </p:blipFill>
        <p:spPr>
          <a:xfrm>
            <a:off x="1" y="0"/>
            <a:ext cx="12200721" cy="68580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1"/>
            <a:ext cx="2743200" cy="366183"/>
          </a:xfrm>
          <a:prstGeom prst="rect">
            <a:avLst/>
          </a:prstGeom>
        </p:spPr>
        <p:txBody>
          <a:bodyPr/>
          <a:lstStyle>
            <a:lvl1pPr eaLnBrk="1" fontAlgn="auto" hangingPunct="1">
              <a:spcBef>
                <a:spcPts val="0"/>
              </a:spcBef>
              <a:spcAft>
                <a:spcPts val="0"/>
              </a:spcAft>
              <a:defRPr sz="1800">
                <a:latin typeface="+mn-lt"/>
                <a:ea typeface="+mn-ea"/>
              </a:defRPr>
            </a:lvl1pPr>
          </a:lstStyle>
          <a:p>
            <a:pPr>
              <a:defRPr/>
            </a:pPr>
            <a:fld id="{00C3F7A1-FCEE-4E12-BEB0-527B87A0769B}" type="datetimeFigureOut">
              <a:rPr lang="zh-CN" altLang="en-US"/>
              <a:t>2024/11/13</a:t>
            </a:fld>
            <a:endParaRPr lang="zh-CN" altLang="en-US"/>
          </a:p>
        </p:txBody>
      </p:sp>
      <p:sp>
        <p:nvSpPr>
          <p:cNvPr id="3" name="Footer Placeholder 2"/>
          <p:cNvSpPr>
            <a:spLocks noGrp="1"/>
          </p:cNvSpPr>
          <p:nvPr>
            <p:ph type="ftr" sz="quarter" idx="11"/>
          </p:nvPr>
        </p:nvSpPr>
        <p:spPr>
          <a:xfrm>
            <a:off x="4038600" y="6356351"/>
            <a:ext cx="4114800" cy="366183"/>
          </a:xfrm>
          <a:prstGeom prst="rect">
            <a:avLst/>
          </a:prstGeom>
        </p:spPr>
        <p:txBody>
          <a:bodyPr/>
          <a:lstStyle>
            <a:lvl1pPr eaLnBrk="1" fontAlgn="auto" hangingPunct="1">
              <a:spcBef>
                <a:spcPts val="0"/>
              </a:spcBef>
              <a:spcAft>
                <a:spcPts val="0"/>
              </a:spcAft>
              <a:defRPr sz="1800">
                <a:latin typeface="+mn-lt"/>
                <a:ea typeface="+mn-ea"/>
              </a:defRPr>
            </a:lvl1pPr>
          </a:lstStyle>
          <a:p>
            <a:pPr>
              <a:defRPr/>
            </a:pPr>
            <a:endParaRPr lang="zh-CN" altLang="en-US"/>
          </a:p>
        </p:txBody>
      </p:sp>
      <p:sp>
        <p:nvSpPr>
          <p:cNvPr id="4" name="Slide Number Placeholder 3"/>
          <p:cNvSpPr>
            <a:spLocks noGrp="1"/>
          </p:cNvSpPr>
          <p:nvPr>
            <p:ph type="sldNum" sz="quarter" idx="12"/>
          </p:nvPr>
        </p:nvSpPr>
        <p:spPr>
          <a:xfrm>
            <a:off x="8610600" y="6356351"/>
            <a:ext cx="2743200" cy="366183"/>
          </a:xfrm>
          <a:prstGeom prst="rect">
            <a:avLst/>
          </a:prstGeom>
        </p:spPr>
        <p:txBody>
          <a:bodyPr/>
          <a:lstStyle>
            <a:lvl1pPr eaLnBrk="1" fontAlgn="auto" hangingPunct="1">
              <a:spcBef>
                <a:spcPts val="0"/>
              </a:spcBef>
              <a:spcAft>
                <a:spcPts val="0"/>
              </a:spcAft>
              <a:defRPr sz="1800">
                <a:latin typeface="+mn-lt"/>
                <a:ea typeface="+mn-ea"/>
              </a:defRPr>
            </a:lvl1pPr>
          </a:lstStyle>
          <a:p>
            <a:pPr>
              <a:defRPr/>
            </a:pPr>
            <a:fld id="{8B444C96-CA8C-4BA7-992C-AAC2EE0D4AB6}"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sp>
        <p:nvSpPr>
          <p:cNvPr id="24" name="TextBox 22"/>
          <p:cNvSpPr txBox="1">
            <a:spLocks noChangeArrowheads="1"/>
          </p:cNvSpPr>
          <p:nvPr/>
        </p:nvSpPr>
        <p:spPr bwMode="auto">
          <a:xfrm>
            <a:off x="401216" y="2929170"/>
            <a:ext cx="1143000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1300">
                <a:solidFill>
                  <a:schemeClr val="tx1"/>
                </a:solidFill>
                <a:latin typeface="Nexa Light" pitchFamily="50" charset="0"/>
                <a:ea typeface="微软雅黑" panose="020B0503020204020204" pitchFamily="34" charset="-122"/>
              </a:defRPr>
            </a:lvl1pPr>
            <a:lvl2pPr marL="742950" indent="-285750">
              <a:defRPr sz="1300">
                <a:solidFill>
                  <a:schemeClr val="tx1"/>
                </a:solidFill>
                <a:latin typeface="Nexa Light" pitchFamily="50" charset="0"/>
                <a:ea typeface="微软雅黑" panose="020B0503020204020204" pitchFamily="34" charset="-122"/>
              </a:defRPr>
            </a:lvl2pPr>
            <a:lvl3pPr marL="1143000" indent="-228600">
              <a:defRPr sz="1300">
                <a:solidFill>
                  <a:schemeClr val="tx1"/>
                </a:solidFill>
                <a:latin typeface="Nexa Light" pitchFamily="50" charset="0"/>
                <a:ea typeface="微软雅黑" panose="020B0503020204020204" pitchFamily="34" charset="-122"/>
              </a:defRPr>
            </a:lvl3pPr>
            <a:lvl4pPr marL="1600200" indent="-228600">
              <a:defRPr sz="1300">
                <a:solidFill>
                  <a:schemeClr val="tx1"/>
                </a:solidFill>
                <a:latin typeface="Nexa Light" pitchFamily="50" charset="0"/>
                <a:ea typeface="微软雅黑" panose="020B0503020204020204" pitchFamily="34" charset="-122"/>
              </a:defRPr>
            </a:lvl4pPr>
            <a:lvl5pPr marL="2057400" indent="-228600">
              <a:defRPr sz="1300">
                <a:solidFill>
                  <a:schemeClr val="tx1"/>
                </a:solidFill>
                <a:latin typeface="Nexa Light" pitchFamily="50"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9pPr>
          </a:lstStyle>
          <a:p>
            <a:pPr algn="ctr"/>
            <a:r>
              <a:rPr lang="en-US" altLang="zh-CN" sz="3200" dirty="0" err="1">
                <a:solidFill>
                  <a:schemeClr val="bg1"/>
                </a:solidFill>
                <a:latin typeface="方正大标宋简体" pitchFamily="2" charset="-122"/>
                <a:ea typeface="方正大标宋简体" pitchFamily="2" charset="-122"/>
              </a:rPr>
              <a:t>Efect</a:t>
            </a:r>
            <a:r>
              <a:rPr lang="en-US" altLang="zh-CN" sz="3200" dirty="0">
                <a:solidFill>
                  <a:schemeClr val="bg1"/>
                </a:solidFill>
                <a:latin typeface="方正大标宋简体" pitchFamily="2" charset="-122"/>
                <a:ea typeface="方正大标宋简体" pitchFamily="2" charset="-122"/>
              </a:rPr>
              <a:t> of air pollution on the prevalence of breast and cervical cancer in China: a panel data regression analysis</a:t>
            </a:r>
          </a:p>
        </p:txBody>
      </p:sp>
      <p:sp>
        <p:nvSpPr>
          <p:cNvPr id="26" name="文本框 25"/>
          <p:cNvSpPr txBox="1"/>
          <p:nvPr/>
        </p:nvSpPr>
        <p:spPr>
          <a:xfrm>
            <a:off x="5074094" y="5449799"/>
            <a:ext cx="2021589" cy="398780"/>
          </a:xfrm>
          <a:prstGeom prst="rect">
            <a:avLst/>
          </a:prstGeom>
          <a:noFill/>
        </p:spPr>
        <p:txBody>
          <a:bodyPr wrap="square" rtlCol="0">
            <a:spAutoFit/>
          </a:bodyPr>
          <a:lstStyle/>
          <a:p>
            <a:r>
              <a:rPr lang="zh-CN" altLang="en-US" sz="2000" dirty="0">
                <a:solidFill>
                  <a:schemeClr val="bg1"/>
                </a:solidFill>
                <a:latin typeface="+mn-ea"/>
              </a:rPr>
              <a:t>汇报人：李泽漩</a:t>
            </a:r>
          </a:p>
        </p:txBody>
      </p:sp>
      <p:pic>
        <p:nvPicPr>
          <p:cNvPr id="42" name="温馨、背景音乐 - 梦.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65271" y="-863355"/>
            <a:ext cx="609679" cy="609600"/>
          </a:xfrm>
          <a:prstGeom prst="rect">
            <a:avLst/>
          </a:prstGeom>
        </p:spPr>
      </p:pic>
      <p:pic>
        <p:nvPicPr>
          <p:cNvPr id="2" name="图片 1" descr="C:\Users\Administrator\Desktop\宁波大学图片\0000.png0000"/>
          <p:cNvPicPr>
            <a:picLocks noChangeAspect="1"/>
          </p:cNvPicPr>
          <p:nvPr/>
        </p:nvPicPr>
        <p:blipFill>
          <a:blip r:embed="rId6"/>
          <a:srcRect/>
          <a:stretch>
            <a:fillRect/>
          </a:stretch>
        </p:blipFill>
        <p:spPr>
          <a:xfrm>
            <a:off x="5174933" y="548005"/>
            <a:ext cx="1819910" cy="1825625"/>
          </a:xfrm>
          <a:prstGeom prst="rect">
            <a:avLst/>
          </a:prstGeom>
        </p:spPr>
      </p:pic>
    </p:spTree>
  </p:cSld>
  <p:clrMapOvr>
    <a:masterClrMapping/>
  </p:clrMapOvr>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4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95465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交互效应分析</a:t>
            </a:r>
          </a:p>
        </p:txBody>
      </p:sp>
      <p:sp>
        <p:nvSpPr>
          <p:cNvPr id="5" name="文本框 4">
            <a:extLst>
              <a:ext uri="{FF2B5EF4-FFF2-40B4-BE49-F238E27FC236}">
                <a16:creationId xmlns:a16="http://schemas.microsoft.com/office/drawing/2014/main" id="{9E64A511-2E6D-F227-6D79-B4435FD06A93}"/>
              </a:ext>
            </a:extLst>
          </p:cNvPr>
          <p:cNvSpPr txBox="1"/>
          <p:nvPr/>
        </p:nvSpPr>
        <p:spPr>
          <a:xfrm>
            <a:off x="2210764" y="2240693"/>
            <a:ext cx="9218645" cy="2376613"/>
          </a:xfrm>
          <a:prstGeom prst="rect">
            <a:avLst/>
          </a:prstGeom>
          <a:noFill/>
        </p:spPr>
        <p:txBody>
          <a:bodyPr wrap="square" rtlCol="0">
            <a:spAutoFit/>
          </a:bodyPr>
          <a:lstStyle/>
          <a:p>
            <a:pPr indent="457200" defTabSz="683895">
              <a:lnSpc>
                <a:spcPct val="140000"/>
              </a:lnSpc>
            </a:pPr>
            <a:r>
              <a:rPr lang="zh-CN" altLang="en-US" dirty="0"/>
              <a:t>为了进一步探讨</a:t>
            </a:r>
            <a:r>
              <a:rPr lang="en-US" altLang="zh-CN" dirty="0"/>
              <a:t>GDP</a:t>
            </a:r>
            <a:r>
              <a:rPr lang="zh-CN" altLang="en-US" dirty="0"/>
              <a:t>对空气污染影响的调节作用，研究引入了</a:t>
            </a:r>
            <a:r>
              <a:rPr lang="en-US" altLang="zh-CN" dirty="0"/>
              <a:t>GDP</a:t>
            </a:r>
            <a:r>
              <a:rPr lang="zh-CN" altLang="en-US" dirty="0"/>
              <a:t>与污染物排放的交互项。通过分析该交互项，作者检验了经济发展水平是否会缓解空气污染对癌症患病率的负面影响。</a:t>
            </a:r>
            <a:endParaRPr lang="en-US" altLang="zh-CN" dirty="0"/>
          </a:p>
          <a:p>
            <a:pPr indent="457200" defTabSz="683895">
              <a:lnSpc>
                <a:spcPct val="140000"/>
              </a:lnSpc>
            </a:pPr>
            <a:r>
              <a:rPr lang="zh-CN" altLang="en-US" dirty="0"/>
              <a:t>研究使用从</a:t>
            </a:r>
            <a:r>
              <a:rPr lang="en-US" altLang="zh-CN" dirty="0"/>
              <a:t>2016</a:t>
            </a:r>
            <a:r>
              <a:rPr lang="zh-CN" altLang="en-US" dirty="0"/>
              <a:t>年至</a:t>
            </a:r>
            <a:r>
              <a:rPr lang="en-US" altLang="zh-CN" dirty="0"/>
              <a:t>2020</a:t>
            </a:r>
            <a:r>
              <a:rPr lang="zh-CN" altLang="en-US" dirty="0"/>
              <a:t>年的分组回归分析进一步验证了结果的稳健性。同时，为了应对数据中的异方差性和自相关性问题，研究采用了聚类稳健标准误（</a:t>
            </a:r>
            <a:r>
              <a:rPr lang="en-US" altLang="zh-CN" dirty="0"/>
              <a:t>cluster robust standard errors</a:t>
            </a:r>
            <a:r>
              <a:rPr lang="zh-CN" altLang="en-US" dirty="0"/>
              <a:t>），以确保估计结果的准确性和可靠性。</a:t>
            </a:r>
            <a:endParaRPr lang="en-US" altLang="zh-CN" dirty="0"/>
          </a:p>
        </p:txBody>
      </p:sp>
    </p:spTree>
    <p:extLst>
      <p:ext uri="{BB962C8B-B14F-4D97-AF65-F5344CB8AC3E}">
        <p14:creationId xmlns:p14="http://schemas.microsoft.com/office/powerpoint/2010/main" val="4124208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F955D9-130C-FCBC-9718-7E0A947A8051}"/>
            </a:ext>
          </a:extLst>
        </p:cNvPr>
        <p:cNvGrpSpPr/>
        <p:nvPr/>
      </p:nvGrpSpPr>
      <p:grpSpPr>
        <a:xfrm>
          <a:off x="0" y="0"/>
          <a:ext cx="0" cy="0"/>
          <a:chOff x="0" y="0"/>
          <a:chExt cx="0" cy="0"/>
        </a:xfrm>
      </p:grpSpPr>
      <p:sp>
        <p:nvSpPr>
          <p:cNvPr id="51" name="文本框 50">
            <a:extLst>
              <a:ext uri="{FF2B5EF4-FFF2-40B4-BE49-F238E27FC236}">
                <a16:creationId xmlns:a16="http://schemas.microsoft.com/office/drawing/2014/main" id="{EE6A0754-019A-45EE-FA41-03393F2874C5}"/>
              </a:ext>
            </a:extLst>
          </p:cNvPr>
          <p:cNvSpPr txBox="1"/>
          <p:nvPr/>
        </p:nvSpPr>
        <p:spPr>
          <a:xfrm>
            <a:off x="2210764" y="520172"/>
            <a:ext cx="2492990"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分位数分析</a:t>
            </a:r>
          </a:p>
        </p:txBody>
      </p:sp>
      <p:sp>
        <p:nvSpPr>
          <p:cNvPr id="5" name="文本框 4">
            <a:extLst>
              <a:ext uri="{FF2B5EF4-FFF2-40B4-BE49-F238E27FC236}">
                <a16:creationId xmlns:a16="http://schemas.microsoft.com/office/drawing/2014/main" id="{B7443180-214A-41FE-5C0E-C1C1EB407FEE}"/>
              </a:ext>
            </a:extLst>
          </p:cNvPr>
          <p:cNvSpPr txBox="1"/>
          <p:nvPr/>
        </p:nvSpPr>
        <p:spPr>
          <a:xfrm>
            <a:off x="2210764" y="2822391"/>
            <a:ext cx="9218645" cy="1213217"/>
          </a:xfrm>
          <a:prstGeom prst="rect">
            <a:avLst/>
          </a:prstGeom>
          <a:noFill/>
        </p:spPr>
        <p:txBody>
          <a:bodyPr wrap="square" rtlCol="0">
            <a:spAutoFit/>
          </a:bodyPr>
          <a:lstStyle/>
          <a:p>
            <a:pPr indent="457200" defTabSz="683895">
              <a:lnSpc>
                <a:spcPct val="140000"/>
              </a:lnSpc>
            </a:pPr>
            <a:r>
              <a:rPr lang="zh-CN" altLang="en-US" dirty="0"/>
              <a:t>在对特定污染物（如颗粒物</a:t>
            </a:r>
            <a:r>
              <a:rPr lang="en-US" altLang="zh-CN" dirty="0"/>
              <a:t>PM</a:t>
            </a:r>
            <a:r>
              <a:rPr lang="zh-CN" altLang="en-US" dirty="0"/>
              <a:t>）的影响进行分析时，作者还使用了不同分位数的回归分析，以观察</a:t>
            </a:r>
            <a:r>
              <a:rPr lang="en-US" altLang="zh-CN" dirty="0"/>
              <a:t>GDP</a:t>
            </a:r>
            <a:r>
              <a:rPr lang="zh-CN" altLang="en-US" dirty="0"/>
              <a:t>在不同经济水平下对</a:t>
            </a:r>
            <a:r>
              <a:rPr lang="en-US" altLang="zh-CN" dirty="0"/>
              <a:t>PM</a:t>
            </a:r>
            <a:r>
              <a:rPr lang="zh-CN" altLang="en-US" dirty="0"/>
              <a:t>污染影响的缓解效果。这种方法允许更详细地考察在不同经济条件下污染物对患病率的差异化影响。</a:t>
            </a:r>
            <a:endParaRPr lang="en-US" altLang="zh-CN" dirty="0"/>
          </a:p>
        </p:txBody>
      </p:sp>
    </p:spTree>
    <p:extLst>
      <p:ext uri="{BB962C8B-B14F-4D97-AF65-F5344CB8AC3E}">
        <p14:creationId xmlns:p14="http://schemas.microsoft.com/office/powerpoint/2010/main" val="2900070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sp>
        <p:nvSpPr>
          <p:cNvPr id="6" name="矩形 5"/>
          <p:cNvSpPr/>
          <p:nvPr/>
        </p:nvSpPr>
        <p:spPr>
          <a:xfrm>
            <a:off x="4103753" y="2982389"/>
            <a:ext cx="4241084" cy="769441"/>
          </a:xfrm>
          <a:prstGeom prst="rect">
            <a:avLst/>
          </a:prstGeom>
        </p:spPr>
        <p:txBody>
          <a:bodyPr wrap="square">
            <a:spAutoFit/>
          </a:bodyPr>
          <a:lstStyle/>
          <a:p>
            <a:pPr algn="ctr">
              <a:defRPr/>
            </a:pPr>
            <a:r>
              <a:rPr lang="zh-CN" altLang="en-US" sz="4400" kern="100" dirty="0">
                <a:solidFill>
                  <a:schemeClr val="bg1"/>
                </a:solidFill>
                <a:latin typeface="方正兰亭细黑_GBK" pitchFamily="2" charset="-122"/>
                <a:ea typeface="方正兰亭细黑_GBK" pitchFamily="2" charset="-122"/>
                <a:cs typeface="Times New Roman" panose="02020603050405020304" pitchFamily="18" charset="0"/>
              </a:rPr>
              <a:t>结果分析</a:t>
            </a:r>
            <a:endParaRPr lang="zh-CN" altLang="zh-CN" sz="4400" kern="100" dirty="0">
              <a:solidFill>
                <a:schemeClr val="bg1"/>
              </a:solidFill>
              <a:latin typeface="方正兰亭细黑_GBK" pitchFamily="2" charset="-122"/>
              <a:ea typeface="方正兰亭细黑_GBK" pitchFamily="2" charset="-122"/>
              <a:cs typeface="Times New Roman" panose="02020603050405020304" pitchFamily="18" charset="0"/>
            </a:endParaRPr>
          </a:p>
        </p:txBody>
      </p:sp>
      <p:sp>
        <p:nvSpPr>
          <p:cNvPr id="8" name="文本框 7"/>
          <p:cNvSpPr txBox="1"/>
          <p:nvPr/>
        </p:nvSpPr>
        <p:spPr>
          <a:xfrm>
            <a:off x="5520117" y="3957161"/>
            <a:ext cx="1551881"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数值分析</a:t>
            </a:r>
          </a:p>
        </p:txBody>
      </p:sp>
      <p:cxnSp>
        <p:nvCxnSpPr>
          <p:cNvPr id="11" name="直接连接符 10"/>
          <p:cNvCxnSpPr/>
          <p:nvPr/>
        </p:nvCxnSpPr>
        <p:spPr>
          <a:xfrm>
            <a:off x="4100295" y="3854495"/>
            <a:ext cx="424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5434135" y="1315452"/>
            <a:ext cx="1580321" cy="1580321"/>
            <a:chOff x="5434135" y="1315452"/>
            <a:chExt cx="1580321" cy="1580321"/>
          </a:xfrm>
        </p:grpSpPr>
        <p:sp>
          <p:nvSpPr>
            <p:cNvPr id="2" name="椭圆 1"/>
            <p:cNvSpPr/>
            <p:nvPr/>
          </p:nvSpPr>
          <p:spPr>
            <a:xfrm>
              <a:off x="5434135" y="1315452"/>
              <a:ext cx="1580321" cy="1580321"/>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grpSp>
          <p:nvGrpSpPr>
            <p:cNvPr id="10" name="组合 9"/>
            <p:cNvGrpSpPr>
              <a:grpSpLocks noChangeAspect="1"/>
            </p:cNvGrpSpPr>
            <p:nvPr/>
          </p:nvGrpSpPr>
          <p:grpSpPr>
            <a:xfrm>
              <a:off x="5734999" y="1754928"/>
              <a:ext cx="1008000" cy="685526"/>
              <a:chOff x="3897313" y="2016126"/>
              <a:chExt cx="749300" cy="509588"/>
            </a:xfrm>
            <a:solidFill>
              <a:schemeClr val="bg1"/>
            </a:solidFill>
          </p:grpSpPr>
          <p:sp>
            <p:nvSpPr>
              <p:cNvPr id="12"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3"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4"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5"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6"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7"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8"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9"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0"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1"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2"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vert="horz" wrap="square" lIns="91440" tIns="45720" rIns="91440" bIns="45720" numCol="1" anchor="t" anchorCtr="0" compatLnSpc="1"/>
              <a:lstStyle/>
              <a:p>
                <a:endParaRPr lang="zh-CN" altLang="en-US" sz="2400"/>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C315C2A0-F165-18C1-7EDB-180E41F7DACD}"/>
              </a:ext>
            </a:extLst>
          </p:cNvPr>
          <p:cNvSpPr txBox="1"/>
          <p:nvPr/>
        </p:nvSpPr>
        <p:spPr>
          <a:xfrm>
            <a:off x="2210764" y="520172"/>
            <a:ext cx="2031325" cy="646331"/>
          </a:xfrm>
          <a:prstGeom prst="rect">
            <a:avLst/>
          </a:prstGeom>
          <a:noFill/>
        </p:spPr>
        <p:txBody>
          <a:bodyPr wrap="none" rtlCol="0">
            <a:spAutoFit/>
          </a:bodyPr>
          <a:lstStyle/>
          <a:p>
            <a:r>
              <a:rPr lang="zh-CN" altLang="en-US" sz="3600" dirty="0">
                <a:latin typeface="黑体" panose="02010609060101010101" charset="-122"/>
                <a:ea typeface="黑体" panose="02010609060101010101" charset="-122"/>
              </a:rPr>
              <a:t>结果分析</a:t>
            </a:r>
            <a:endParaRPr lang="zh-CN" altLang="en-US" sz="3600" b="0" dirty="0">
              <a:latin typeface="黑体" panose="02010609060101010101" charset="-122"/>
              <a:ea typeface="黑体" panose="02010609060101010101" charset="-122"/>
            </a:endParaRPr>
          </a:p>
        </p:txBody>
      </p:sp>
      <p:sp>
        <p:nvSpPr>
          <p:cNvPr id="2" name="文本框 1">
            <a:extLst>
              <a:ext uri="{FF2B5EF4-FFF2-40B4-BE49-F238E27FC236}">
                <a16:creationId xmlns:a16="http://schemas.microsoft.com/office/drawing/2014/main" id="{0D13F066-1865-930C-E9D5-D5473A8B9356}"/>
              </a:ext>
            </a:extLst>
          </p:cNvPr>
          <p:cNvSpPr txBox="1"/>
          <p:nvPr/>
        </p:nvSpPr>
        <p:spPr>
          <a:xfrm>
            <a:off x="2136120" y="2434336"/>
            <a:ext cx="9134669" cy="1989327"/>
          </a:xfrm>
          <a:prstGeom prst="rect">
            <a:avLst/>
          </a:prstGeom>
          <a:noFill/>
        </p:spPr>
        <p:txBody>
          <a:bodyPr wrap="square" rtlCol="0">
            <a:spAutoFit/>
          </a:bodyPr>
          <a:lstStyle/>
          <a:p>
            <a:pPr indent="457200" defTabSz="683895">
              <a:lnSpc>
                <a:spcPct val="140000"/>
              </a:lnSpc>
            </a:pPr>
            <a:r>
              <a:rPr lang="zh-CN" altLang="en-US" b="1" dirty="0"/>
              <a:t>空气污染与癌症患病率的正相关</a:t>
            </a:r>
            <a:r>
              <a:rPr lang="zh-CN" altLang="en-US" dirty="0"/>
              <a:t>：使用双向固定效应模型分析得出，烟尘和粉尘排放量显著提高了乳腺癌和宫颈癌的患病率。该模型通过控制时间和地区的固定效应，消除了可能影响结果的时间趋势和地区差异，确保了空气污染与癌症患病率之间关系的有效性。因此，研究结果表明空气污染的增加会导致乳腺癌和宫颈癌患病率上升，证实了空气污染的健康风险。</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90569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809BB2-3DFF-A09C-0063-98596A9A94E2}"/>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AF41F3D8-4E45-D2E7-9ECB-ADAA409ED506}"/>
              </a:ext>
            </a:extLst>
          </p:cNvPr>
          <p:cNvSpPr txBox="1"/>
          <p:nvPr/>
        </p:nvSpPr>
        <p:spPr>
          <a:xfrm>
            <a:off x="2210764" y="520172"/>
            <a:ext cx="2031325" cy="646331"/>
          </a:xfrm>
          <a:prstGeom prst="rect">
            <a:avLst/>
          </a:prstGeom>
          <a:noFill/>
        </p:spPr>
        <p:txBody>
          <a:bodyPr wrap="none" rtlCol="0">
            <a:spAutoFit/>
          </a:bodyPr>
          <a:lstStyle/>
          <a:p>
            <a:r>
              <a:rPr lang="zh-CN" altLang="en-US" sz="3600" dirty="0">
                <a:latin typeface="黑体" panose="02010609060101010101" charset="-122"/>
                <a:ea typeface="黑体" panose="02010609060101010101" charset="-122"/>
              </a:rPr>
              <a:t>结果分析</a:t>
            </a:r>
            <a:endParaRPr lang="zh-CN" altLang="en-US" sz="3600" b="0" dirty="0">
              <a:latin typeface="黑体" panose="02010609060101010101" charset="-122"/>
              <a:ea typeface="黑体" panose="02010609060101010101" charset="-122"/>
            </a:endParaRPr>
          </a:p>
        </p:txBody>
      </p:sp>
      <p:sp>
        <p:nvSpPr>
          <p:cNvPr id="2" name="文本框 1">
            <a:extLst>
              <a:ext uri="{FF2B5EF4-FFF2-40B4-BE49-F238E27FC236}">
                <a16:creationId xmlns:a16="http://schemas.microsoft.com/office/drawing/2014/main" id="{F3C38FBE-FF1A-60C7-4794-EF4AAD444179}"/>
              </a:ext>
            </a:extLst>
          </p:cNvPr>
          <p:cNvSpPr txBox="1"/>
          <p:nvPr/>
        </p:nvSpPr>
        <p:spPr>
          <a:xfrm>
            <a:off x="2136120" y="2434336"/>
            <a:ext cx="9134669" cy="1989327"/>
          </a:xfrm>
          <a:prstGeom prst="rect">
            <a:avLst/>
          </a:prstGeom>
          <a:noFill/>
        </p:spPr>
        <p:txBody>
          <a:bodyPr wrap="square" rtlCol="0">
            <a:spAutoFit/>
          </a:bodyPr>
          <a:lstStyle/>
          <a:p>
            <a:pPr indent="457200" defTabSz="683895">
              <a:lnSpc>
                <a:spcPct val="140000"/>
              </a:lnSpc>
            </a:pPr>
            <a:r>
              <a:rPr lang="en-US" altLang="zh-CN" b="1" dirty="0"/>
              <a:t>GDP</a:t>
            </a:r>
            <a:r>
              <a:rPr lang="zh-CN" altLang="en-US" b="1" dirty="0"/>
              <a:t>的缓冲作用</a:t>
            </a:r>
            <a:r>
              <a:rPr lang="zh-CN" altLang="en-US" dirty="0"/>
              <a:t>：通过分析</a:t>
            </a:r>
            <a:r>
              <a:rPr lang="en-US" altLang="zh-CN" dirty="0"/>
              <a:t>GDP</a:t>
            </a:r>
            <a:r>
              <a:rPr lang="zh-CN" altLang="en-US" dirty="0"/>
              <a:t>与污染物排放的交互作用，研究发现</a:t>
            </a:r>
            <a:r>
              <a:rPr lang="en-US" altLang="zh-CN" dirty="0"/>
              <a:t>GDP</a:t>
            </a:r>
            <a:r>
              <a:rPr lang="zh-CN" altLang="en-US" dirty="0"/>
              <a:t>增长对空气污染的负面健康影响具有缓解效果。在</a:t>
            </a:r>
            <a:r>
              <a:rPr lang="en-US" altLang="zh-CN" dirty="0"/>
              <a:t>GDP</a:t>
            </a:r>
            <a:r>
              <a:rPr lang="zh-CN" altLang="en-US" dirty="0"/>
              <a:t>较高的省份，颗粒物（</a:t>
            </a:r>
            <a:r>
              <a:rPr lang="en-US" altLang="zh-CN" dirty="0"/>
              <a:t>PM</a:t>
            </a:r>
            <a:r>
              <a:rPr lang="zh-CN" altLang="en-US" dirty="0"/>
              <a:t>）污染对乳腺癌和宫颈癌患病率的影响显著减弱；而在</a:t>
            </a:r>
            <a:r>
              <a:rPr lang="en-US" altLang="zh-CN" dirty="0"/>
              <a:t>GDP</a:t>
            </a:r>
            <a:r>
              <a:rPr lang="zh-CN" altLang="en-US" dirty="0"/>
              <a:t>较低的省份，这一影响更为显著。这一发现表明，经济较发达地区可能具备更好的医疗条件、污染治理措施和健康保护资源，从而减轻了空气污染对居民健康的负面影响。</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091287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A96288-528D-5F60-4BF8-9DA1095B0244}"/>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AAEB17B0-6A39-5C93-BCAE-5BD98E74D263}"/>
              </a:ext>
            </a:extLst>
          </p:cNvPr>
          <p:cNvSpPr txBox="1"/>
          <p:nvPr/>
        </p:nvSpPr>
        <p:spPr>
          <a:xfrm>
            <a:off x="2210764" y="520172"/>
            <a:ext cx="2031325" cy="646331"/>
          </a:xfrm>
          <a:prstGeom prst="rect">
            <a:avLst/>
          </a:prstGeom>
          <a:noFill/>
        </p:spPr>
        <p:txBody>
          <a:bodyPr wrap="none" rtlCol="0">
            <a:spAutoFit/>
          </a:bodyPr>
          <a:lstStyle/>
          <a:p>
            <a:r>
              <a:rPr lang="zh-CN" altLang="en-US" sz="3600" dirty="0">
                <a:latin typeface="黑体" panose="02010609060101010101" charset="-122"/>
                <a:ea typeface="黑体" panose="02010609060101010101" charset="-122"/>
              </a:rPr>
              <a:t>结果分析</a:t>
            </a:r>
            <a:endParaRPr lang="zh-CN" altLang="en-US" sz="3600" b="0" dirty="0">
              <a:latin typeface="黑体" panose="02010609060101010101" charset="-122"/>
              <a:ea typeface="黑体" panose="02010609060101010101" charset="-122"/>
            </a:endParaRPr>
          </a:p>
        </p:txBody>
      </p:sp>
      <p:sp>
        <p:nvSpPr>
          <p:cNvPr id="2" name="文本框 1">
            <a:extLst>
              <a:ext uri="{FF2B5EF4-FFF2-40B4-BE49-F238E27FC236}">
                <a16:creationId xmlns:a16="http://schemas.microsoft.com/office/drawing/2014/main" id="{DBF9B4F4-ECF0-C6C1-923E-879EEF0494CD}"/>
              </a:ext>
            </a:extLst>
          </p:cNvPr>
          <p:cNvSpPr txBox="1"/>
          <p:nvPr/>
        </p:nvSpPr>
        <p:spPr>
          <a:xfrm>
            <a:off x="2136120" y="2434336"/>
            <a:ext cx="9134669" cy="1989327"/>
          </a:xfrm>
          <a:prstGeom prst="rect">
            <a:avLst/>
          </a:prstGeom>
          <a:noFill/>
        </p:spPr>
        <p:txBody>
          <a:bodyPr wrap="square" rtlCol="0">
            <a:spAutoFit/>
          </a:bodyPr>
          <a:lstStyle/>
          <a:p>
            <a:pPr indent="457200" defTabSz="683895">
              <a:lnSpc>
                <a:spcPct val="140000"/>
              </a:lnSpc>
            </a:pPr>
            <a:r>
              <a:rPr lang="zh-CN" altLang="en-US" b="1" dirty="0"/>
              <a:t>倒</a:t>
            </a:r>
            <a:r>
              <a:rPr lang="en-US" altLang="zh-CN" b="1" dirty="0"/>
              <a:t>U</a:t>
            </a:r>
            <a:r>
              <a:rPr lang="zh-CN" altLang="en-US" b="1" dirty="0"/>
              <a:t>型关系</a:t>
            </a:r>
            <a:r>
              <a:rPr lang="zh-CN" altLang="en-US" dirty="0"/>
              <a:t>：研究结果还显示，空气污染与癌症患病率之间的关系在某些情况下呈现倒</a:t>
            </a:r>
            <a:r>
              <a:rPr lang="en-US" altLang="zh-CN" dirty="0"/>
              <a:t>U</a:t>
            </a:r>
            <a:r>
              <a:rPr lang="zh-CN" altLang="en-US" dirty="0"/>
              <a:t>型。通过分位数分析和分组回归，研究揭示了在经济水平较低的地区，污染物增加带来的健康风险更高，随着经济的发展，这种关系逐渐减弱甚至出现逆转。这一结果表明，经济增长可能逐步降低空气污染对健康的不利影响，表明一个国家或地区在发展过程中的污染控制和健康保障政策的重要性。</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66458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21BAAE-3F92-4821-E08F-05CAE67F8A8A}"/>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2E55D85D-0005-06DF-5D91-26B39D8C6C88}"/>
              </a:ext>
            </a:extLst>
          </p:cNvPr>
          <p:cNvSpPr txBox="1"/>
          <p:nvPr/>
        </p:nvSpPr>
        <p:spPr>
          <a:xfrm>
            <a:off x="2210764" y="520172"/>
            <a:ext cx="2031325" cy="646331"/>
          </a:xfrm>
          <a:prstGeom prst="rect">
            <a:avLst/>
          </a:prstGeom>
          <a:noFill/>
        </p:spPr>
        <p:txBody>
          <a:bodyPr wrap="none" rtlCol="0">
            <a:spAutoFit/>
          </a:bodyPr>
          <a:lstStyle/>
          <a:p>
            <a:r>
              <a:rPr lang="zh-CN" altLang="en-US" sz="3600" dirty="0">
                <a:latin typeface="黑体" panose="02010609060101010101" charset="-122"/>
                <a:ea typeface="黑体" panose="02010609060101010101" charset="-122"/>
              </a:rPr>
              <a:t>结果分析</a:t>
            </a:r>
            <a:endParaRPr lang="zh-CN" altLang="en-US" sz="3600" b="0" dirty="0">
              <a:latin typeface="黑体" panose="02010609060101010101" charset="-122"/>
              <a:ea typeface="黑体" panose="02010609060101010101" charset="-122"/>
            </a:endParaRPr>
          </a:p>
        </p:txBody>
      </p:sp>
      <p:sp>
        <p:nvSpPr>
          <p:cNvPr id="2" name="文本框 1">
            <a:extLst>
              <a:ext uri="{FF2B5EF4-FFF2-40B4-BE49-F238E27FC236}">
                <a16:creationId xmlns:a16="http://schemas.microsoft.com/office/drawing/2014/main" id="{78265AC2-6570-1A7A-C1EA-69DD273EECF4}"/>
              </a:ext>
            </a:extLst>
          </p:cNvPr>
          <p:cNvSpPr txBox="1"/>
          <p:nvPr/>
        </p:nvSpPr>
        <p:spPr>
          <a:xfrm>
            <a:off x="2136120" y="2434336"/>
            <a:ext cx="9134669" cy="1601529"/>
          </a:xfrm>
          <a:prstGeom prst="rect">
            <a:avLst/>
          </a:prstGeom>
          <a:noFill/>
        </p:spPr>
        <p:txBody>
          <a:bodyPr wrap="square" rtlCol="0">
            <a:spAutoFit/>
          </a:bodyPr>
          <a:lstStyle/>
          <a:p>
            <a:pPr indent="457200" defTabSz="683895">
              <a:lnSpc>
                <a:spcPct val="140000"/>
              </a:lnSpc>
            </a:pPr>
            <a:r>
              <a:rPr lang="zh-CN" altLang="en-US" b="1" dirty="0"/>
              <a:t>稳健性验证</a:t>
            </a:r>
            <a:r>
              <a:rPr lang="zh-CN" altLang="en-US" dirty="0"/>
              <a:t>：通过对</a:t>
            </a:r>
            <a:r>
              <a:rPr lang="en-US" altLang="zh-CN" dirty="0"/>
              <a:t>2016-2020</a:t>
            </a:r>
            <a:r>
              <a:rPr lang="zh-CN" altLang="en-US" dirty="0"/>
              <a:t>年的数据进行分组回归，研究验证了上述结果的稳健性。使用聚类稳健标准误来校正异方差性和自相关性问题，进一步确保了模型估计的可靠性。结果表明，在不同的时间段和不同的经济条件下，空气污染对癌症患病率的影响模式保持一致，验证了研究结论的稳健性和普遍适用性。</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770347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sp>
        <p:nvSpPr>
          <p:cNvPr id="6" name="矩形 5"/>
          <p:cNvSpPr/>
          <p:nvPr/>
        </p:nvSpPr>
        <p:spPr>
          <a:xfrm>
            <a:off x="4103753" y="2982389"/>
            <a:ext cx="4241084" cy="769441"/>
          </a:xfrm>
          <a:prstGeom prst="rect">
            <a:avLst/>
          </a:prstGeom>
        </p:spPr>
        <p:txBody>
          <a:bodyPr wrap="square">
            <a:spAutoFit/>
          </a:bodyPr>
          <a:lstStyle/>
          <a:p>
            <a:pPr algn="ctr">
              <a:defRPr/>
            </a:pPr>
            <a:r>
              <a:rPr lang="zh-CN" altLang="en-US" sz="4400" kern="100" dirty="0">
                <a:solidFill>
                  <a:schemeClr val="bg1"/>
                </a:solidFill>
                <a:latin typeface="方正兰亭细黑_GBK" pitchFamily="2" charset="-122"/>
                <a:ea typeface="方正兰亭细黑_GBK" pitchFamily="2" charset="-122"/>
                <a:cs typeface="Times New Roman" panose="02020603050405020304" pitchFamily="18" charset="0"/>
              </a:rPr>
              <a:t>总结展望</a:t>
            </a:r>
            <a:endParaRPr lang="zh-CN" altLang="zh-CN" sz="4400" kern="100" dirty="0">
              <a:solidFill>
                <a:schemeClr val="bg1"/>
              </a:solidFill>
              <a:latin typeface="方正兰亭细黑_GBK" pitchFamily="2" charset="-122"/>
              <a:ea typeface="方正兰亭细黑_GBK" pitchFamily="2" charset="-122"/>
              <a:cs typeface="Times New Roman" panose="02020603050405020304" pitchFamily="18" charset="0"/>
            </a:endParaRPr>
          </a:p>
        </p:txBody>
      </p:sp>
      <p:sp>
        <p:nvSpPr>
          <p:cNvPr id="8" name="文本框 7"/>
          <p:cNvSpPr txBox="1"/>
          <p:nvPr/>
        </p:nvSpPr>
        <p:spPr>
          <a:xfrm>
            <a:off x="4697157" y="3957161"/>
            <a:ext cx="1551881" cy="874407"/>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研究结论</a:t>
            </a:r>
            <a:endParaRPr lang="en-US" altLang="zh-CN" dirty="0">
              <a:solidFill>
                <a:schemeClr val="bg1"/>
              </a:solidFill>
              <a:latin typeface="方正兰亭细黑_GBK" pitchFamily="2" charset="-122"/>
              <a:ea typeface="方正兰亭细黑_GBK" pitchFamily="2" charset="-122"/>
            </a:endParaRPr>
          </a:p>
          <a:p>
            <a:pPr>
              <a:lnSpc>
                <a:spcPct val="150000"/>
              </a:lnSpc>
            </a:pPr>
            <a:endParaRPr lang="en-US" altLang="zh-CN" dirty="0">
              <a:solidFill>
                <a:schemeClr val="bg1"/>
              </a:solidFill>
              <a:latin typeface="方正兰亭细黑_GBK" pitchFamily="2" charset="-122"/>
              <a:ea typeface="方正兰亭细黑_GBK" pitchFamily="2" charset="-122"/>
            </a:endParaRPr>
          </a:p>
        </p:txBody>
      </p:sp>
      <p:cxnSp>
        <p:nvCxnSpPr>
          <p:cNvPr id="11" name="直接连接符 10"/>
          <p:cNvCxnSpPr/>
          <p:nvPr/>
        </p:nvCxnSpPr>
        <p:spPr>
          <a:xfrm>
            <a:off x="4100295" y="3854495"/>
            <a:ext cx="424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5434135" y="1315452"/>
            <a:ext cx="1580321" cy="1580321"/>
            <a:chOff x="5434135" y="1315452"/>
            <a:chExt cx="1580321" cy="1580321"/>
          </a:xfrm>
        </p:grpSpPr>
        <p:sp>
          <p:nvSpPr>
            <p:cNvPr id="2" name="椭圆 1"/>
            <p:cNvSpPr/>
            <p:nvPr/>
          </p:nvSpPr>
          <p:spPr>
            <a:xfrm>
              <a:off x="5434135" y="1315452"/>
              <a:ext cx="1580321" cy="1580321"/>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23" name="Freeform 5"/>
            <p:cNvSpPr>
              <a:spLocks noEditPoints="1"/>
            </p:cNvSpPr>
            <p:nvPr/>
          </p:nvSpPr>
          <p:spPr bwMode="auto">
            <a:xfrm>
              <a:off x="5916110" y="1645920"/>
              <a:ext cx="621473" cy="919044"/>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bg1"/>
            </a:solidFill>
            <a:ln>
              <a:noFill/>
            </a:ln>
          </p:spPr>
          <p:txBody>
            <a:bodyPr vert="horz" wrap="square" lIns="91440" tIns="45720" rIns="91440" bIns="45720" numCol="1" anchor="t" anchorCtr="0" compatLnSpc="1"/>
            <a:lstStyle/>
            <a:p>
              <a:endParaRPr lang="zh-CN" altLang="en-US" sz="2400"/>
            </a:p>
          </p:txBody>
        </p:sp>
      </p:grpSp>
      <p:sp>
        <p:nvSpPr>
          <p:cNvPr id="24" name="文本框 23"/>
          <p:cNvSpPr txBox="1"/>
          <p:nvPr/>
        </p:nvSpPr>
        <p:spPr>
          <a:xfrm>
            <a:off x="6401808" y="3957161"/>
            <a:ext cx="1551881" cy="879984"/>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研究思考</a:t>
            </a:r>
            <a:endParaRPr lang="en-US" altLang="zh-CN" dirty="0">
              <a:solidFill>
                <a:schemeClr val="bg1"/>
              </a:solidFill>
              <a:latin typeface="方正兰亭细黑_GBK" pitchFamily="2" charset="-122"/>
              <a:ea typeface="方正兰亭细黑_GBK" pitchFamily="2" charset="-122"/>
            </a:endParaRPr>
          </a:p>
          <a:p>
            <a:pPr>
              <a:lnSpc>
                <a:spcPct val="150000"/>
              </a:lnSpc>
            </a:pPr>
            <a:endParaRPr lang="en-US" altLang="zh-CN" dirty="0">
              <a:solidFill>
                <a:schemeClr val="bg1"/>
              </a:solidFill>
              <a:latin typeface="方正兰亭细黑_GBK" pitchFamily="2" charset="-122"/>
              <a:ea typeface="方正兰亭细黑_GBK" pitchFamily="2"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18B9881-7469-8DCA-6B73-05A93E464C8D}"/>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研究结论</a:t>
            </a:r>
          </a:p>
        </p:txBody>
      </p:sp>
      <p:sp>
        <p:nvSpPr>
          <p:cNvPr id="9" name="文本框 8">
            <a:extLst>
              <a:ext uri="{FF2B5EF4-FFF2-40B4-BE49-F238E27FC236}">
                <a16:creationId xmlns:a16="http://schemas.microsoft.com/office/drawing/2014/main" id="{196B2CCB-684D-19A4-24DC-7B0385C84C75}"/>
              </a:ext>
            </a:extLst>
          </p:cNvPr>
          <p:cNvSpPr txBox="1"/>
          <p:nvPr/>
        </p:nvSpPr>
        <p:spPr>
          <a:xfrm>
            <a:off x="2210764" y="2238097"/>
            <a:ext cx="9554546" cy="2381806"/>
          </a:xfrm>
          <a:prstGeom prst="rect">
            <a:avLst/>
          </a:prstGeom>
          <a:noFill/>
        </p:spPr>
        <p:txBody>
          <a:bodyPr wrap="square" rtlCol="0">
            <a:spAutoFit/>
          </a:bodyPr>
          <a:lstStyle/>
          <a:p>
            <a:pPr indent="457200" defTabSz="683895">
              <a:lnSpc>
                <a:spcPct val="140000"/>
              </a:lnSpc>
            </a:pPr>
            <a:r>
              <a:rPr lang="en-US" altLang="zh-CN" b="0" i="0" dirty="0" err="1">
                <a:solidFill>
                  <a:srgbClr val="1D2129"/>
                </a:solidFill>
                <a:effectLst/>
                <a:latin typeface="PingFangSC-Regular"/>
              </a:rPr>
              <a:t>eHMI</a:t>
            </a:r>
            <a:r>
              <a:rPr lang="zh-CN" altLang="en-US" b="0" i="0" dirty="0">
                <a:solidFill>
                  <a:srgbClr val="1D2129"/>
                </a:solidFill>
                <a:effectLst/>
                <a:latin typeface="PingFangSC-Regular"/>
              </a:rPr>
              <a:t>对行人风险评估的积极作用</a:t>
            </a:r>
            <a:endParaRPr lang="en-US" altLang="zh-CN" b="0" i="0" dirty="0">
              <a:solidFill>
                <a:srgbClr val="1D2129"/>
              </a:solidFill>
              <a:effectLst/>
              <a:latin typeface="PingFangSC-Regular"/>
            </a:endParaRPr>
          </a:p>
          <a:p>
            <a:pPr indent="457200" defTabSz="683895">
              <a:lnSpc>
                <a:spcPct val="140000"/>
              </a:lnSpc>
            </a:pPr>
            <a:r>
              <a:rPr lang="zh-CN" altLang="en-US" b="0" i="0" dirty="0">
                <a:solidFill>
                  <a:srgbClr val="1D2129"/>
                </a:solidFill>
                <a:effectLst/>
                <a:latin typeface="PingFangSC-Regular"/>
              </a:rPr>
              <a:t>研究结果显示，</a:t>
            </a:r>
            <a:r>
              <a:rPr lang="en-US" altLang="zh-CN" b="0" i="0" dirty="0" err="1">
                <a:solidFill>
                  <a:srgbClr val="1D2129"/>
                </a:solidFill>
                <a:effectLst/>
                <a:latin typeface="PingFangSC-Regular"/>
              </a:rPr>
              <a:t>eHMI</a:t>
            </a:r>
            <a:r>
              <a:rPr lang="zh-CN" altLang="en-US" b="0" i="0" dirty="0">
                <a:solidFill>
                  <a:srgbClr val="1D2129"/>
                </a:solidFill>
                <a:effectLst/>
                <a:latin typeface="PingFangSC-Regular"/>
              </a:rPr>
              <a:t>有效地帮助行人更敏锐地感知道路交通风险，使他们在面对自动驾驶车辆（</a:t>
            </a:r>
            <a:r>
              <a:rPr lang="en-US" altLang="zh-CN" b="0" i="0" dirty="0">
                <a:solidFill>
                  <a:srgbClr val="1D2129"/>
                </a:solidFill>
                <a:effectLst/>
                <a:latin typeface="PingFangSC-Regular"/>
              </a:rPr>
              <a:t>AVs</a:t>
            </a:r>
            <a:r>
              <a:rPr lang="zh-CN" altLang="en-US" b="0" i="0" dirty="0">
                <a:solidFill>
                  <a:srgbClr val="1D2129"/>
                </a:solidFill>
                <a:effectLst/>
                <a:latin typeface="PingFangSC-Regular"/>
              </a:rPr>
              <a:t>）时更倾向于接受较大的时间间隙，并以更快的速度穿越。这些结果表明，</a:t>
            </a:r>
            <a:r>
              <a:rPr lang="en-US" altLang="zh-CN" b="0" i="0" dirty="0" err="1">
                <a:solidFill>
                  <a:srgbClr val="1D2129"/>
                </a:solidFill>
                <a:effectLst/>
                <a:latin typeface="PingFangSC-Regular"/>
              </a:rPr>
              <a:t>eHMI</a:t>
            </a:r>
            <a:r>
              <a:rPr lang="zh-CN" altLang="en-US" b="0" i="0" dirty="0">
                <a:solidFill>
                  <a:srgbClr val="1D2129"/>
                </a:solidFill>
                <a:effectLst/>
                <a:latin typeface="PingFangSC-Regular"/>
              </a:rPr>
              <a:t>通过提供实时风险信息，增强了行人对交通环境的感知和决策能力。尽管行人有时会偏离</a:t>
            </a:r>
            <a:r>
              <a:rPr lang="en-US" altLang="zh-CN" b="0" i="0" dirty="0" err="1">
                <a:solidFill>
                  <a:srgbClr val="1D2129"/>
                </a:solidFill>
                <a:effectLst/>
                <a:latin typeface="PingFangSC-Regular"/>
              </a:rPr>
              <a:t>eHMI</a:t>
            </a:r>
            <a:r>
              <a:rPr lang="zh-CN" altLang="en-US" b="0" i="0" dirty="0">
                <a:solidFill>
                  <a:srgbClr val="1D2129"/>
                </a:solidFill>
                <a:effectLst/>
                <a:latin typeface="PingFangSC-Regular"/>
              </a:rPr>
              <a:t>的信号（例如，在红灯高风险信号下仍选择过马路），但整体来看，</a:t>
            </a:r>
            <a:r>
              <a:rPr lang="en-US" altLang="zh-CN" b="0" i="0" dirty="0" err="1">
                <a:solidFill>
                  <a:srgbClr val="1D2129"/>
                </a:solidFill>
                <a:effectLst/>
                <a:latin typeface="PingFangSC-Regular"/>
              </a:rPr>
              <a:t>eHMI</a:t>
            </a:r>
            <a:r>
              <a:rPr lang="zh-CN" altLang="en-US" b="0" i="0" dirty="0">
                <a:solidFill>
                  <a:srgbClr val="1D2129"/>
                </a:solidFill>
                <a:effectLst/>
                <a:latin typeface="PingFangSC-Regular"/>
              </a:rPr>
              <a:t>促进了行人的安全行为，特别是在较为危险的情况下。</a:t>
            </a:r>
          </a:p>
        </p:txBody>
      </p:sp>
    </p:spTree>
    <p:extLst>
      <p:ext uri="{BB962C8B-B14F-4D97-AF65-F5344CB8AC3E}">
        <p14:creationId xmlns:p14="http://schemas.microsoft.com/office/powerpoint/2010/main" val="19460270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18B9881-7469-8DCA-6B73-05A93E464C8D}"/>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研究结论</a:t>
            </a:r>
          </a:p>
        </p:txBody>
      </p:sp>
      <p:sp>
        <p:nvSpPr>
          <p:cNvPr id="9" name="文本框 8">
            <a:extLst>
              <a:ext uri="{FF2B5EF4-FFF2-40B4-BE49-F238E27FC236}">
                <a16:creationId xmlns:a16="http://schemas.microsoft.com/office/drawing/2014/main" id="{196B2CCB-684D-19A4-24DC-7B0385C84C75}"/>
              </a:ext>
            </a:extLst>
          </p:cNvPr>
          <p:cNvSpPr txBox="1"/>
          <p:nvPr/>
        </p:nvSpPr>
        <p:spPr>
          <a:xfrm>
            <a:off x="2210764" y="1850298"/>
            <a:ext cx="9554546" cy="2769604"/>
          </a:xfrm>
          <a:prstGeom prst="rect">
            <a:avLst/>
          </a:prstGeom>
          <a:noFill/>
        </p:spPr>
        <p:txBody>
          <a:bodyPr wrap="square" rtlCol="0">
            <a:spAutoFit/>
          </a:bodyPr>
          <a:lstStyle/>
          <a:p>
            <a:pPr indent="457200" defTabSz="683895">
              <a:lnSpc>
                <a:spcPct val="140000"/>
              </a:lnSpc>
            </a:pPr>
            <a:r>
              <a:rPr lang="en-US" altLang="zh-CN" b="0" i="0" dirty="0" err="1">
                <a:solidFill>
                  <a:srgbClr val="1D2129"/>
                </a:solidFill>
                <a:effectLst/>
                <a:latin typeface="PingFangSC-Regular"/>
              </a:rPr>
              <a:t>eHMI</a:t>
            </a:r>
            <a:r>
              <a:rPr lang="zh-CN" altLang="en-US" b="0" i="0" dirty="0">
                <a:solidFill>
                  <a:srgbClr val="1D2129"/>
                </a:solidFill>
                <a:effectLst/>
                <a:latin typeface="PingFangSC-Regular"/>
              </a:rPr>
              <a:t>在混合交通条件下的潜在负面影响</a:t>
            </a:r>
            <a:endParaRPr lang="en-US" altLang="zh-CN" b="0" i="0" dirty="0">
              <a:solidFill>
                <a:srgbClr val="1D2129"/>
              </a:solidFill>
              <a:effectLst/>
              <a:latin typeface="PingFangSC-Regular"/>
            </a:endParaRPr>
          </a:p>
          <a:p>
            <a:pPr indent="457200" defTabSz="683895">
              <a:lnSpc>
                <a:spcPct val="140000"/>
              </a:lnSpc>
            </a:pPr>
            <a:r>
              <a:rPr lang="zh-CN" altLang="en-US" b="0" i="0" dirty="0">
                <a:solidFill>
                  <a:srgbClr val="1D2129"/>
                </a:solidFill>
                <a:effectLst/>
                <a:latin typeface="PingFangSC-Regular"/>
              </a:rPr>
              <a:t>在混合交通条件下，</a:t>
            </a:r>
            <a:r>
              <a:rPr lang="en-US" altLang="zh-CN" b="0" i="0" dirty="0" err="1">
                <a:solidFill>
                  <a:srgbClr val="1D2129"/>
                </a:solidFill>
                <a:effectLst/>
                <a:latin typeface="PingFangSC-Regular"/>
              </a:rPr>
              <a:t>eHMI</a:t>
            </a:r>
            <a:r>
              <a:rPr lang="zh-CN" altLang="en-US" b="0" i="0" dirty="0">
                <a:solidFill>
                  <a:srgbClr val="1D2129"/>
                </a:solidFill>
                <a:effectLst/>
                <a:latin typeface="PingFangSC-Regular"/>
              </a:rPr>
              <a:t>可能会对行人与手动驾驶车辆（</a:t>
            </a:r>
            <a:r>
              <a:rPr lang="en-US" altLang="zh-CN" b="0" i="0" dirty="0">
                <a:solidFill>
                  <a:srgbClr val="1D2129"/>
                </a:solidFill>
                <a:effectLst/>
                <a:latin typeface="PingFangSC-Regular"/>
              </a:rPr>
              <a:t>MVs</a:t>
            </a:r>
            <a:r>
              <a:rPr lang="zh-CN" altLang="en-US" b="0" i="0" dirty="0">
                <a:solidFill>
                  <a:srgbClr val="1D2129"/>
                </a:solidFill>
                <a:effectLst/>
                <a:latin typeface="PingFangSC-Regular"/>
              </a:rPr>
              <a:t>）的互动产生不利影响。研究发现，行人在与</a:t>
            </a:r>
            <a:r>
              <a:rPr lang="en-US" altLang="zh-CN" b="0" i="0" dirty="0" err="1">
                <a:solidFill>
                  <a:srgbClr val="1D2129"/>
                </a:solidFill>
                <a:effectLst/>
                <a:latin typeface="PingFangSC-Regular"/>
              </a:rPr>
              <a:t>eHMI</a:t>
            </a:r>
            <a:r>
              <a:rPr lang="zh-CN" altLang="en-US" b="0" i="0" dirty="0">
                <a:solidFill>
                  <a:srgbClr val="1D2129"/>
                </a:solidFill>
                <a:effectLst/>
                <a:latin typeface="PingFangSC-Regular"/>
              </a:rPr>
              <a:t>装备的</a:t>
            </a:r>
            <a:r>
              <a:rPr lang="en-US" altLang="zh-CN" b="0" i="0" dirty="0">
                <a:solidFill>
                  <a:srgbClr val="1D2129"/>
                </a:solidFill>
                <a:effectLst/>
                <a:latin typeface="PingFangSC-Regular"/>
              </a:rPr>
              <a:t>AVs</a:t>
            </a:r>
            <a:r>
              <a:rPr lang="zh-CN" altLang="en-US" b="0" i="0" dirty="0">
                <a:solidFill>
                  <a:srgbClr val="1D2129"/>
                </a:solidFill>
                <a:effectLst/>
                <a:latin typeface="PingFangSC-Regular"/>
              </a:rPr>
              <a:t>互动时可能表现出较为“谨慎”的行为（例如，更快的决策、更大的安全边际），但这种行为可能导致他们在与</a:t>
            </a:r>
            <a:r>
              <a:rPr lang="en-US" altLang="zh-CN" b="0" i="0" dirty="0">
                <a:solidFill>
                  <a:srgbClr val="1D2129"/>
                </a:solidFill>
                <a:effectLst/>
                <a:latin typeface="PingFangSC-Regular"/>
              </a:rPr>
              <a:t>MVs</a:t>
            </a:r>
            <a:r>
              <a:rPr lang="zh-CN" altLang="en-US" b="0" i="0" dirty="0">
                <a:solidFill>
                  <a:srgbClr val="1D2129"/>
                </a:solidFill>
                <a:effectLst/>
                <a:latin typeface="PingFangSC-Regular"/>
              </a:rPr>
              <a:t>互动时表现出更高的风险倾向，例如接受较小的时间间隙和花费更长时间穿越。这种负面影响可能源于行人频繁切换应对</a:t>
            </a:r>
            <a:r>
              <a:rPr lang="en-US" altLang="zh-CN" b="0" i="0" dirty="0">
                <a:solidFill>
                  <a:srgbClr val="1D2129"/>
                </a:solidFill>
                <a:effectLst/>
                <a:latin typeface="PingFangSC-Regular"/>
              </a:rPr>
              <a:t>AVs</a:t>
            </a:r>
            <a:r>
              <a:rPr lang="zh-CN" altLang="en-US" b="0" i="0" dirty="0">
                <a:solidFill>
                  <a:srgbClr val="1D2129"/>
                </a:solidFill>
                <a:effectLst/>
                <a:latin typeface="PingFangSC-Regular"/>
              </a:rPr>
              <a:t>和</a:t>
            </a:r>
            <a:r>
              <a:rPr lang="en-US" altLang="zh-CN" b="0" i="0" dirty="0">
                <a:solidFill>
                  <a:srgbClr val="1D2129"/>
                </a:solidFill>
                <a:effectLst/>
                <a:latin typeface="PingFangSC-Regular"/>
              </a:rPr>
              <a:t>MVs</a:t>
            </a:r>
            <a:r>
              <a:rPr lang="zh-CN" altLang="en-US" b="0" i="0" dirty="0">
                <a:solidFill>
                  <a:srgbClr val="1D2129"/>
                </a:solidFill>
                <a:effectLst/>
                <a:latin typeface="PingFangSC-Regular"/>
              </a:rPr>
              <a:t>的策略。在面对</a:t>
            </a:r>
            <a:r>
              <a:rPr lang="en-US" altLang="zh-CN" b="0" i="0" dirty="0">
                <a:solidFill>
                  <a:srgbClr val="1D2129"/>
                </a:solidFill>
                <a:effectLst/>
                <a:latin typeface="PingFangSC-Regular"/>
              </a:rPr>
              <a:t>AVs</a:t>
            </a:r>
            <a:r>
              <a:rPr lang="zh-CN" altLang="en-US" b="0" i="0" dirty="0">
                <a:solidFill>
                  <a:srgbClr val="1D2129"/>
                </a:solidFill>
                <a:effectLst/>
                <a:latin typeface="PingFangSC-Regular"/>
              </a:rPr>
              <a:t>时，行人可以依赖</a:t>
            </a:r>
            <a:r>
              <a:rPr lang="en-US" altLang="zh-CN" b="0" i="0" dirty="0" err="1">
                <a:solidFill>
                  <a:srgbClr val="1D2129"/>
                </a:solidFill>
                <a:effectLst/>
                <a:latin typeface="PingFangSC-Regular"/>
              </a:rPr>
              <a:t>eHMI</a:t>
            </a:r>
            <a:r>
              <a:rPr lang="zh-CN" altLang="en-US" b="0" i="0" dirty="0">
                <a:solidFill>
                  <a:srgbClr val="1D2129"/>
                </a:solidFill>
                <a:effectLst/>
                <a:latin typeface="PingFangSC-Regular"/>
              </a:rPr>
              <a:t>提供的风险等级信号，而在面对</a:t>
            </a:r>
            <a:r>
              <a:rPr lang="en-US" altLang="zh-CN" b="0" i="0" dirty="0">
                <a:solidFill>
                  <a:srgbClr val="1D2129"/>
                </a:solidFill>
                <a:effectLst/>
                <a:latin typeface="PingFangSC-Regular"/>
              </a:rPr>
              <a:t>MVs</a:t>
            </a:r>
            <a:r>
              <a:rPr lang="zh-CN" altLang="en-US" b="0" i="0" dirty="0">
                <a:solidFill>
                  <a:srgbClr val="1D2129"/>
                </a:solidFill>
                <a:effectLst/>
                <a:latin typeface="PingFangSC-Regular"/>
              </a:rPr>
              <a:t>时，他们需要重新适应传统的决策策略，这可能导致反应延迟和决策错误。</a:t>
            </a:r>
          </a:p>
        </p:txBody>
      </p:sp>
    </p:spTree>
    <p:extLst>
      <p:ext uri="{BB962C8B-B14F-4D97-AF65-F5344CB8AC3E}">
        <p14:creationId xmlns:p14="http://schemas.microsoft.com/office/powerpoint/2010/main" val="3054162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87E4FA56-F29F-0B7C-D1E8-EF14411E7E08}"/>
              </a:ext>
            </a:extLst>
          </p:cNvPr>
          <p:cNvSpPr/>
          <p:nvPr/>
        </p:nvSpPr>
        <p:spPr>
          <a:xfrm>
            <a:off x="0" y="0"/>
            <a:ext cx="12192000" cy="113290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a:extLst>
              <a:ext uri="{FF2B5EF4-FFF2-40B4-BE49-F238E27FC236}">
                <a16:creationId xmlns:a16="http://schemas.microsoft.com/office/drawing/2014/main" id="{B0932EC9-68A7-68B7-E40A-A02CC8585DC6}"/>
              </a:ext>
            </a:extLst>
          </p:cNvPr>
          <p:cNvSpPr/>
          <p:nvPr/>
        </p:nvSpPr>
        <p:spPr>
          <a:xfrm>
            <a:off x="186630" y="181734"/>
            <a:ext cx="2441694" cy="769441"/>
          </a:xfrm>
          <a:prstGeom prst="rect">
            <a:avLst/>
          </a:prstGeom>
        </p:spPr>
        <p:txBody>
          <a:bodyPr wrap="none">
            <a:spAutoFit/>
          </a:bodyPr>
          <a:lstStyle/>
          <a:p>
            <a:pPr>
              <a:defRPr/>
            </a:pPr>
            <a:r>
              <a:rPr lang="zh-CN" altLang="en-US" sz="44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文献简介</a:t>
            </a:r>
            <a:endParaRPr lang="zh-CN" altLang="zh-CN" sz="44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7" name="直接连接符 6">
            <a:extLst>
              <a:ext uri="{FF2B5EF4-FFF2-40B4-BE49-F238E27FC236}">
                <a16:creationId xmlns:a16="http://schemas.microsoft.com/office/drawing/2014/main" id="{2898B5E0-5B7B-AA7C-D3CC-1AC11310C483}"/>
              </a:ext>
            </a:extLst>
          </p:cNvPr>
          <p:cNvCxnSpPr>
            <a:cxnSpLocks/>
          </p:cNvCxnSpPr>
          <p:nvPr/>
        </p:nvCxnSpPr>
        <p:spPr>
          <a:xfrm flipV="1">
            <a:off x="9106355" y="1132908"/>
            <a:ext cx="0" cy="5725092"/>
          </a:xfrm>
          <a:prstGeom prst="line">
            <a:avLst/>
          </a:prstGeom>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EF40498B-1A8E-669D-77B1-8F60C53B08CC}"/>
              </a:ext>
            </a:extLst>
          </p:cNvPr>
          <p:cNvSpPr txBox="1"/>
          <p:nvPr/>
        </p:nvSpPr>
        <p:spPr>
          <a:xfrm>
            <a:off x="9106355" y="1890840"/>
            <a:ext cx="3051109" cy="2862322"/>
          </a:xfrm>
          <a:prstGeom prst="rect">
            <a:avLst/>
          </a:prstGeom>
          <a:noFill/>
        </p:spPr>
        <p:txBody>
          <a:bodyPr wrap="square">
            <a:spAutoFit/>
          </a:bodyPr>
          <a:lstStyle/>
          <a:p>
            <a:r>
              <a:rPr lang="zh-CN" altLang="en-US" dirty="0"/>
              <a:t>标题：空气污染对中国乳腺癌和宫颈癌患病率的影响：基于面板数据的回归分析</a:t>
            </a:r>
            <a:endParaRPr lang="en-US" altLang="zh-CN" dirty="0"/>
          </a:p>
          <a:p>
            <a:endParaRPr lang="en-US" altLang="zh-CN" dirty="0"/>
          </a:p>
          <a:p>
            <a:r>
              <a:rPr lang="zh-CN" altLang="en-US" dirty="0"/>
              <a:t>期刊：</a:t>
            </a:r>
            <a:endParaRPr lang="en-US" altLang="zh-CN" dirty="0"/>
          </a:p>
          <a:p>
            <a:r>
              <a:rPr lang="en-US" altLang="zh-CN" i="1" dirty="0"/>
              <a:t>Environmental Science and Pollution Research</a:t>
            </a:r>
            <a:r>
              <a:rPr lang="en-US" altLang="zh-CN" dirty="0"/>
              <a:t> </a:t>
            </a:r>
          </a:p>
          <a:p>
            <a:endParaRPr lang="en-US" altLang="zh-CN" dirty="0"/>
          </a:p>
          <a:p>
            <a:r>
              <a:rPr lang="zh-CN" altLang="en-US" dirty="0"/>
              <a:t>日期：</a:t>
            </a:r>
            <a:endParaRPr lang="en-US" altLang="zh-CN" dirty="0"/>
          </a:p>
          <a:p>
            <a:r>
              <a:rPr lang="en-US" altLang="zh-CN" dirty="0"/>
              <a:t>2023</a:t>
            </a:r>
            <a:endParaRPr lang="zh-CN" altLang="en-US" dirty="0"/>
          </a:p>
        </p:txBody>
      </p:sp>
      <p:pic>
        <p:nvPicPr>
          <p:cNvPr id="6" name="图片 5">
            <a:extLst>
              <a:ext uri="{FF2B5EF4-FFF2-40B4-BE49-F238E27FC236}">
                <a16:creationId xmlns:a16="http://schemas.microsoft.com/office/drawing/2014/main" id="{70976112-9C4E-52F3-AABD-6345772A2D0F}"/>
              </a:ext>
            </a:extLst>
          </p:cNvPr>
          <p:cNvPicPr>
            <a:picLocks noChangeAspect="1"/>
          </p:cNvPicPr>
          <p:nvPr/>
        </p:nvPicPr>
        <p:blipFill>
          <a:blip r:embed="rId3"/>
          <a:stretch>
            <a:fillRect/>
          </a:stretch>
        </p:blipFill>
        <p:spPr>
          <a:xfrm>
            <a:off x="1620603" y="1436914"/>
            <a:ext cx="5760772" cy="4739951"/>
          </a:xfrm>
          <a:prstGeom prst="rect">
            <a:avLst/>
          </a:prstGeom>
        </p:spPr>
      </p:pic>
    </p:spTree>
    <p:extLst>
      <p:ext uri="{BB962C8B-B14F-4D97-AF65-F5344CB8AC3E}">
        <p14:creationId xmlns:p14="http://schemas.microsoft.com/office/powerpoint/2010/main" val="6743157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18B9881-7469-8DCA-6B73-05A93E464C8D}"/>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研究结论</a:t>
            </a:r>
          </a:p>
        </p:txBody>
      </p:sp>
      <p:sp>
        <p:nvSpPr>
          <p:cNvPr id="9" name="文本框 8">
            <a:extLst>
              <a:ext uri="{FF2B5EF4-FFF2-40B4-BE49-F238E27FC236}">
                <a16:creationId xmlns:a16="http://schemas.microsoft.com/office/drawing/2014/main" id="{196B2CCB-684D-19A4-24DC-7B0385C84C75}"/>
              </a:ext>
            </a:extLst>
          </p:cNvPr>
          <p:cNvSpPr txBox="1"/>
          <p:nvPr/>
        </p:nvSpPr>
        <p:spPr>
          <a:xfrm>
            <a:off x="2210764" y="2238097"/>
            <a:ext cx="9554546" cy="2381806"/>
          </a:xfrm>
          <a:prstGeom prst="rect">
            <a:avLst/>
          </a:prstGeom>
          <a:noFill/>
        </p:spPr>
        <p:txBody>
          <a:bodyPr wrap="square" rtlCol="0">
            <a:spAutoFit/>
          </a:bodyPr>
          <a:lstStyle/>
          <a:p>
            <a:pPr indent="457200" defTabSz="683895">
              <a:lnSpc>
                <a:spcPct val="140000"/>
              </a:lnSpc>
            </a:pPr>
            <a:r>
              <a:rPr lang="en-US" altLang="zh-CN" dirty="0" err="1">
                <a:solidFill>
                  <a:srgbClr val="1D2129"/>
                </a:solidFill>
                <a:latin typeface="PingFangSC-Regular"/>
              </a:rPr>
              <a:t>eHMI</a:t>
            </a:r>
            <a:r>
              <a:rPr lang="zh-CN" altLang="en-US" dirty="0">
                <a:solidFill>
                  <a:srgbClr val="1D2129"/>
                </a:solidFill>
                <a:latin typeface="PingFangSC-Regular"/>
              </a:rPr>
              <a:t>设计和应用场景的启示</a:t>
            </a:r>
            <a:endParaRPr lang="en-US" altLang="zh-CN" dirty="0">
              <a:solidFill>
                <a:srgbClr val="1D2129"/>
              </a:solidFill>
              <a:latin typeface="PingFangSC-Regular"/>
            </a:endParaRPr>
          </a:p>
          <a:p>
            <a:pPr indent="457200" defTabSz="683895">
              <a:lnSpc>
                <a:spcPct val="140000"/>
              </a:lnSpc>
            </a:pPr>
            <a:r>
              <a:rPr lang="zh-CN" altLang="en-US" dirty="0">
                <a:solidFill>
                  <a:srgbClr val="1D2129"/>
                </a:solidFill>
                <a:latin typeface="PingFangSC-Regular"/>
              </a:rPr>
              <a:t>本研究的结果对</a:t>
            </a:r>
            <a:r>
              <a:rPr lang="en-US" altLang="zh-CN" dirty="0" err="1">
                <a:solidFill>
                  <a:srgbClr val="1D2129"/>
                </a:solidFill>
                <a:latin typeface="PingFangSC-Regular"/>
              </a:rPr>
              <a:t>eHMI</a:t>
            </a:r>
            <a:r>
              <a:rPr lang="zh-CN" altLang="en-US" dirty="0">
                <a:solidFill>
                  <a:srgbClr val="1D2129"/>
                </a:solidFill>
                <a:latin typeface="PingFangSC-Regular"/>
              </a:rPr>
              <a:t>的设计和应用场景提出了新的建议。</a:t>
            </a:r>
            <a:r>
              <a:rPr lang="en-US" altLang="zh-CN" dirty="0" err="1">
                <a:solidFill>
                  <a:srgbClr val="1D2129"/>
                </a:solidFill>
                <a:latin typeface="PingFangSC-Regular"/>
              </a:rPr>
              <a:t>eHMI</a:t>
            </a:r>
            <a:r>
              <a:rPr lang="zh-CN" altLang="en-US" dirty="0">
                <a:solidFill>
                  <a:srgbClr val="1D2129"/>
                </a:solidFill>
                <a:latin typeface="PingFangSC-Regular"/>
              </a:rPr>
              <a:t>可以帮助行人更好地评估和应对与</a:t>
            </a:r>
            <a:r>
              <a:rPr lang="en-US" altLang="zh-CN" dirty="0">
                <a:solidFill>
                  <a:srgbClr val="1D2129"/>
                </a:solidFill>
                <a:latin typeface="PingFangSC-Regular"/>
              </a:rPr>
              <a:t>AVs</a:t>
            </a:r>
            <a:r>
              <a:rPr lang="zh-CN" altLang="en-US" dirty="0">
                <a:solidFill>
                  <a:srgbClr val="1D2129"/>
                </a:solidFill>
                <a:latin typeface="PingFangSC-Regular"/>
              </a:rPr>
              <a:t>的互动，但在混合交通条件下可能存在不利的影响。因此，需要进一步考虑</a:t>
            </a:r>
            <a:r>
              <a:rPr lang="en-US" altLang="zh-CN" dirty="0" err="1">
                <a:solidFill>
                  <a:srgbClr val="1D2129"/>
                </a:solidFill>
                <a:latin typeface="PingFangSC-Regular"/>
              </a:rPr>
              <a:t>eHMI</a:t>
            </a:r>
            <a:r>
              <a:rPr lang="zh-CN" altLang="en-US" dirty="0">
                <a:solidFill>
                  <a:srgbClr val="1D2129"/>
                </a:solidFill>
                <a:latin typeface="PingFangSC-Regular"/>
              </a:rPr>
              <a:t>的使用场景，特别是在行人需要频繁与不同类型的车辆互动时。文章建议，未来的研究可以探讨是否应该为</a:t>
            </a:r>
            <a:r>
              <a:rPr lang="en-US" altLang="zh-CN" dirty="0">
                <a:solidFill>
                  <a:srgbClr val="1D2129"/>
                </a:solidFill>
                <a:latin typeface="PingFangSC-Regular"/>
              </a:rPr>
              <a:t>AVs</a:t>
            </a:r>
            <a:r>
              <a:rPr lang="zh-CN" altLang="en-US" dirty="0">
                <a:solidFill>
                  <a:srgbClr val="1D2129"/>
                </a:solidFill>
                <a:latin typeface="PingFangSC-Regular"/>
              </a:rPr>
              <a:t>设立专用车道，以减少它们对行人和</a:t>
            </a:r>
            <a:r>
              <a:rPr lang="en-US" altLang="zh-CN" dirty="0">
                <a:solidFill>
                  <a:srgbClr val="1D2129"/>
                </a:solidFill>
                <a:latin typeface="PingFangSC-Regular"/>
              </a:rPr>
              <a:t>MVs</a:t>
            </a:r>
            <a:r>
              <a:rPr lang="zh-CN" altLang="en-US" dirty="0">
                <a:solidFill>
                  <a:srgbClr val="1D2129"/>
                </a:solidFill>
                <a:latin typeface="PingFangSC-Regular"/>
              </a:rPr>
              <a:t>互动的潜在负面影响。此外，还需研究如何优化</a:t>
            </a:r>
            <a:r>
              <a:rPr lang="en-US" altLang="zh-CN" dirty="0" err="1">
                <a:solidFill>
                  <a:srgbClr val="1D2129"/>
                </a:solidFill>
                <a:latin typeface="PingFangSC-Regular"/>
              </a:rPr>
              <a:t>eHMI</a:t>
            </a:r>
            <a:r>
              <a:rPr lang="zh-CN" altLang="en-US" dirty="0">
                <a:solidFill>
                  <a:srgbClr val="1D2129"/>
                </a:solidFill>
                <a:latin typeface="PingFangSC-Regular"/>
              </a:rPr>
              <a:t>的设计，使其在复杂交通环境中更有效地支持行人的自然决策过程。</a:t>
            </a:r>
            <a:endParaRPr lang="zh-CN" altLang="en-US" b="0" i="0" dirty="0">
              <a:solidFill>
                <a:srgbClr val="1D2129"/>
              </a:solidFill>
              <a:effectLst/>
              <a:latin typeface="PingFangSC-Regular"/>
            </a:endParaRPr>
          </a:p>
        </p:txBody>
      </p:sp>
    </p:spTree>
    <p:extLst>
      <p:ext uri="{BB962C8B-B14F-4D97-AF65-F5344CB8AC3E}">
        <p14:creationId xmlns:p14="http://schemas.microsoft.com/office/powerpoint/2010/main" val="19132777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18B9881-7469-8DCA-6B73-05A93E464C8D}"/>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研究结论</a:t>
            </a:r>
          </a:p>
        </p:txBody>
      </p:sp>
      <p:sp>
        <p:nvSpPr>
          <p:cNvPr id="9" name="文本框 8">
            <a:extLst>
              <a:ext uri="{FF2B5EF4-FFF2-40B4-BE49-F238E27FC236}">
                <a16:creationId xmlns:a16="http://schemas.microsoft.com/office/drawing/2014/main" id="{196B2CCB-684D-19A4-24DC-7B0385C84C75}"/>
              </a:ext>
            </a:extLst>
          </p:cNvPr>
          <p:cNvSpPr txBox="1"/>
          <p:nvPr/>
        </p:nvSpPr>
        <p:spPr>
          <a:xfrm>
            <a:off x="2210764" y="2431996"/>
            <a:ext cx="9554546" cy="1994007"/>
          </a:xfrm>
          <a:prstGeom prst="rect">
            <a:avLst/>
          </a:prstGeom>
          <a:noFill/>
        </p:spPr>
        <p:txBody>
          <a:bodyPr wrap="square" rtlCol="0">
            <a:spAutoFit/>
          </a:bodyPr>
          <a:lstStyle/>
          <a:p>
            <a:pPr indent="457200" defTabSz="683895">
              <a:lnSpc>
                <a:spcPct val="140000"/>
              </a:lnSpc>
            </a:pPr>
            <a:r>
              <a:rPr lang="zh-CN" altLang="en-US" dirty="0">
                <a:solidFill>
                  <a:srgbClr val="1D2129"/>
                </a:solidFill>
                <a:latin typeface="PingFangSC-Regular"/>
              </a:rPr>
              <a:t>对未来研究的建议和局限性</a:t>
            </a:r>
            <a:endParaRPr lang="en-US" altLang="zh-CN" dirty="0">
              <a:solidFill>
                <a:srgbClr val="1D2129"/>
              </a:solidFill>
              <a:latin typeface="PingFangSC-Regular"/>
            </a:endParaRPr>
          </a:p>
          <a:p>
            <a:pPr indent="457200" defTabSz="683895">
              <a:lnSpc>
                <a:spcPct val="140000"/>
              </a:lnSpc>
            </a:pPr>
            <a:r>
              <a:rPr lang="zh-CN" altLang="en-US" dirty="0">
                <a:solidFill>
                  <a:srgbClr val="1D2129"/>
                </a:solidFill>
                <a:latin typeface="PingFangSC-Regular"/>
              </a:rPr>
              <a:t>作者指出了研究的局限性，例如没有测试不配备</a:t>
            </a:r>
            <a:r>
              <a:rPr lang="en-US" altLang="zh-CN" dirty="0" err="1">
                <a:solidFill>
                  <a:srgbClr val="1D2129"/>
                </a:solidFill>
                <a:latin typeface="PingFangSC-Regular"/>
              </a:rPr>
              <a:t>eHMI</a:t>
            </a:r>
            <a:r>
              <a:rPr lang="zh-CN" altLang="en-US" dirty="0">
                <a:solidFill>
                  <a:srgbClr val="1D2129"/>
                </a:solidFill>
                <a:latin typeface="PingFangSC-Regular"/>
              </a:rPr>
              <a:t>的</a:t>
            </a:r>
            <a:r>
              <a:rPr lang="en-US" altLang="zh-CN" dirty="0">
                <a:solidFill>
                  <a:srgbClr val="1D2129"/>
                </a:solidFill>
                <a:latin typeface="PingFangSC-Regular"/>
              </a:rPr>
              <a:t>AVs</a:t>
            </a:r>
            <a:r>
              <a:rPr lang="zh-CN" altLang="en-US" dirty="0">
                <a:solidFill>
                  <a:srgbClr val="1D2129"/>
                </a:solidFill>
                <a:latin typeface="PingFangSC-Regular"/>
              </a:rPr>
              <a:t>的情况，无法单独分析</a:t>
            </a:r>
            <a:r>
              <a:rPr lang="en-US" altLang="zh-CN" dirty="0" err="1">
                <a:solidFill>
                  <a:srgbClr val="1D2129"/>
                </a:solidFill>
                <a:latin typeface="PingFangSC-Regular"/>
              </a:rPr>
              <a:t>eHMI</a:t>
            </a:r>
            <a:r>
              <a:rPr lang="zh-CN" altLang="en-US" dirty="0">
                <a:solidFill>
                  <a:srgbClr val="1D2129"/>
                </a:solidFill>
                <a:latin typeface="PingFangSC-Regular"/>
              </a:rPr>
              <a:t>或</a:t>
            </a:r>
            <a:r>
              <a:rPr lang="en-US" altLang="zh-CN" dirty="0">
                <a:solidFill>
                  <a:srgbClr val="1D2129"/>
                </a:solidFill>
                <a:latin typeface="PingFangSC-Regular"/>
              </a:rPr>
              <a:t>AV</a:t>
            </a:r>
            <a:r>
              <a:rPr lang="zh-CN" altLang="en-US" dirty="0">
                <a:solidFill>
                  <a:srgbClr val="1D2129"/>
                </a:solidFill>
                <a:latin typeface="PingFangSC-Regular"/>
              </a:rPr>
              <a:t>对行人行为的独立影响。此外，</a:t>
            </a:r>
            <a:r>
              <a:rPr lang="en-US" altLang="zh-CN" dirty="0" err="1">
                <a:solidFill>
                  <a:srgbClr val="1D2129"/>
                </a:solidFill>
                <a:latin typeface="PingFangSC-Regular"/>
              </a:rPr>
              <a:t>eHMI</a:t>
            </a:r>
            <a:r>
              <a:rPr lang="zh-CN" altLang="en-US" dirty="0">
                <a:solidFill>
                  <a:srgbClr val="1D2129"/>
                </a:solidFill>
                <a:latin typeface="PingFangSC-Regular"/>
              </a:rPr>
              <a:t>的颜色设计虽然直观，但可能不符合当前的交通法规。未来的研究应进一步探讨颜色使用的规范性和更复杂的情境模拟。还建议未来研究测量行人的等待时间，因为长时间的等待可能导致行人采取更多的冒险行为。</a:t>
            </a:r>
            <a:endParaRPr lang="zh-CN" altLang="en-US" b="0" i="0" dirty="0">
              <a:solidFill>
                <a:srgbClr val="1D2129"/>
              </a:solidFill>
              <a:effectLst/>
              <a:latin typeface="PingFangSC-Regular"/>
            </a:endParaRPr>
          </a:p>
        </p:txBody>
      </p:sp>
    </p:spTree>
    <p:extLst>
      <p:ext uri="{BB962C8B-B14F-4D97-AF65-F5344CB8AC3E}">
        <p14:creationId xmlns:p14="http://schemas.microsoft.com/office/powerpoint/2010/main" val="24651466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3757306" y="2233598"/>
            <a:ext cx="4736075" cy="1850058"/>
          </a:xfrm>
          <a:prstGeom prst="rect">
            <a:avLst/>
          </a:prstGeom>
        </p:spPr>
        <p:txBody>
          <a:bodyPr wrap="square">
            <a:spAutoFit/>
          </a:bodyPr>
          <a:lstStyle/>
          <a:p>
            <a:pPr algn="ctr">
              <a:lnSpc>
                <a:spcPct val="150000"/>
              </a:lnSpc>
            </a:pPr>
            <a:r>
              <a:rPr lang="en-US" altLang="zh-CN" sz="8800" dirty="0">
                <a:solidFill>
                  <a:schemeClr val="accent1"/>
                </a:solidFill>
                <a:latin typeface="Impact" panose="020B0806030902050204" pitchFamily="34" charset="0"/>
                <a:ea typeface="微软雅黑" panose="020B0503020204020204" pitchFamily="34" charset="-122"/>
              </a:rPr>
              <a:t>THANKS!</a:t>
            </a:r>
            <a:endParaRPr lang="zh-CN" altLang="en-US" sz="8800" dirty="0">
              <a:solidFill>
                <a:schemeClr val="accent1"/>
              </a:solidFill>
              <a:latin typeface="Impact" panose="020B0806030902050204" pitchFamily="34" charset="0"/>
              <a:ea typeface="微软雅黑" panose="020B0503020204020204" pitchFamily="34" charset="-122"/>
            </a:endParaRPr>
          </a:p>
        </p:txBody>
      </p:sp>
      <p:sp>
        <p:nvSpPr>
          <p:cNvPr id="26" name="矩形 25"/>
          <p:cNvSpPr/>
          <p:nvPr/>
        </p:nvSpPr>
        <p:spPr>
          <a:xfrm>
            <a:off x="4279956" y="3892921"/>
            <a:ext cx="4064000" cy="662554"/>
          </a:xfrm>
          <a:prstGeom prst="rect">
            <a:avLst/>
          </a:prstGeom>
        </p:spPr>
        <p:txBody>
          <a:bodyPr wrap="square">
            <a:spAutoFit/>
          </a:bodyPr>
          <a:lstStyle/>
          <a:p>
            <a:pPr algn="ctr">
              <a:lnSpc>
                <a:spcPct val="150000"/>
              </a:lnSpc>
            </a:pPr>
            <a:r>
              <a:rPr lang="zh-CN" altLang="en-US" sz="2800" dirty="0">
                <a:solidFill>
                  <a:schemeClr val="accent1"/>
                </a:solidFill>
                <a:latin typeface="微软雅黑" panose="020B0503020204020204" pitchFamily="34" charset="-122"/>
                <a:ea typeface="微软雅黑" panose="020B0503020204020204" pitchFamily="34" charset="-122"/>
              </a:rPr>
              <a:t>恳请老师批评指正！</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35" name="组合 34"/>
          <p:cNvGrpSpPr/>
          <p:nvPr/>
        </p:nvGrpSpPr>
        <p:grpSpPr>
          <a:xfrm>
            <a:off x="793221" y="2806467"/>
            <a:ext cx="1392667" cy="1392667"/>
            <a:chOff x="793221" y="2806467"/>
            <a:chExt cx="1392667" cy="1392667"/>
          </a:xfrm>
        </p:grpSpPr>
        <p:sp>
          <p:nvSpPr>
            <p:cNvPr id="3" name="椭圆 2"/>
            <p:cNvSpPr/>
            <p:nvPr/>
          </p:nvSpPr>
          <p:spPr>
            <a:xfrm>
              <a:off x="793221" y="2806467"/>
              <a:ext cx="1392667" cy="13926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4" name="Freeform 11"/>
            <p:cNvSpPr/>
            <p:nvPr/>
          </p:nvSpPr>
          <p:spPr bwMode="auto">
            <a:xfrm>
              <a:off x="917400" y="3225086"/>
              <a:ext cx="1144307" cy="630491"/>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vert="horz" wrap="square" lIns="91440" tIns="45720" rIns="91440" bIns="45720" numCol="1" anchor="t" anchorCtr="0" compatLnSpc="1"/>
            <a:lstStyle/>
            <a:p>
              <a:endParaRPr lang="zh-CN" altLang="en-US" sz="2400">
                <a:solidFill>
                  <a:sysClr val="windowText" lastClr="000000"/>
                </a:solidFill>
              </a:endParaRPr>
            </a:p>
          </p:txBody>
        </p:sp>
      </p:grpSp>
      <p:grpSp>
        <p:nvGrpSpPr>
          <p:cNvPr id="36" name="组合 35"/>
          <p:cNvGrpSpPr/>
          <p:nvPr/>
        </p:nvGrpSpPr>
        <p:grpSpPr>
          <a:xfrm>
            <a:off x="3807536" y="2806467"/>
            <a:ext cx="1392667" cy="1392667"/>
            <a:chOff x="3053956" y="2806467"/>
            <a:chExt cx="1392667" cy="1392667"/>
          </a:xfrm>
        </p:grpSpPr>
        <p:sp>
          <p:nvSpPr>
            <p:cNvPr id="6" name="椭圆 5"/>
            <p:cNvSpPr/>
            <p:nvPr/>
          </p:nvSpPr>
          <p:spPr>
            <a:xfrm>
              <a:off x="3053956" y="2806467"/>
              <a:ext cx="1392667" cy="13926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7" name="Freeform 7"/>
            <p:cNvSpPr>
              <a:spLocks noEditPoints="1"/>
            </p:cNvSpPr>
            <p:nvPr/>
          </p:nvSpPr>
          <p:spPr bwMode="auto">
            <a:xfrm>
              <a:off x="3276000" y="3136654"/>
              <a:ext cx="926224" cy="759021"/>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vert="horz" wrap="square" lIns="91440" tIns="45720" rIns="91440" bIns="45720" numCol="1" anchor="t" anchorCtr="0" compatLnSpc="1"/>
            <a:lstStyle/>
            <a:p>
              <a:endParaRPr lang="zh-CN" altLang="en-US" sz="2400"/>
            </a:p>
          </p:txBody>
        </p:sp>
      </p:grpSp>
      <p:grpSp>
        <p:nvGrpSpPr>
          <p:cNvPr id="38" name="组合 37"/>
          <p:cNvGrpSpPr/>
          <p:nvPr/>
        </p:nvGrpSpPr>
        <p:grpSpPr>
          <a:xfrm>
            <a:off x="6821851" y="2806467"/>
            <a:ext cx="1392667" cy="1392667"/>
            <a:chOff x="7575429" y="2806467"/>
            <a:chExt cx="1392667" cy="1392667"/>
          </a:xfrm>
        </p:grpSpPr>
        <p:sp>
          <p:nvSpPr>
            <p:cNvPr id="12" name="椭圆 11"/>
            <p:cNvSpPr/>
            <p:nvPr/>
          </p:nvSpPr>
          <p:spPr>
            <a:xfrm>
              <a:off x="7575429" y="2806467"/>
              <a:ext cx="1392667" cy="13926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grpSp>
          <p:nvGrpSpPr>
            <p:cNvPr id="13" name="组合 12"/>
            <p:cNvGrpSpPr/>
            <p:nvPr/>
          </p:nvGrpSpPr>
          <p:grpSpPr>
            <a:xfrm>
              <a:off x="7809898" y="3166582"/>
              <a:ext cx="923728" cy="628214"/>
              <a:chOff x="3897313" y="2016126"/>
              <a:chExt cx="749300" cy="509588"/>
            </a:xfrm>
            <a:solidFill>
              <a:schemeClr val="bg1"/>
            </a:solidFill>
          </p:grpSpPr>
          <p:sp>
            <p:nvSpPr>
              <p:cNvPr id="14"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5"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6"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7"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8"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9"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0"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1"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2"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3"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4"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vert="horz" wrap="square" lIns="91440" tIns="45720" rIns="91440" bIns="45720" numCol="1" anchor="t" anchorCtr="0" compatLnSpc="1"/>
              <a:lstStyle/>
              <a:p>
                <a:endParaRPr lang="zh-CN" altLang="en-US" sz="2400"/>
              </a:p>
            </p:txBody>
          </p:sp>
        </p:grpSp>
      </p:grpSp>
      <p:grpSp>
        <p:nvGrpSpPr>
          <p:cNvPr id="39" name="组合 38"/>
          <p:cNvGrpSpPr/>
          <p:nvPr/>
        </p:nvGrpSpPr>
        <p:grpSpPr>
          <a:xfrm>
            <a:off x="9836165" y="2806467"/>
            <a:ext cx="1392667" cy="1392667"/>
            <a:chOff x="9836165" y="2806467"/>
            <a:chExt cx="1392667" cy="1392667"/>
          </a:xfrm>
        </p:grpSpPr>
        <p:sp>
          <p:nvSpPr>
            <p:cNvPr id="26" name="椭圆 25"/>
            <p:cNvSpPr/>
            <p:nvPr/>
          </p:nvSpPr>
          <p:spPr>
            <a:xfrm>
              <a:off x="9836165" y="2806467"/>
              <a:ext cx="1392667" cy="13926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27" name="Freeform 5"/>
            <p:cNvSpPr>
              <a:spLocks noEditPoints="1"/>
            </p:cNvSpPr>
            <p:nvPr/>
          </p:nvSpPr>
          <p:spPr bwMode="auto">
            <a:xfrm>
              <a:off x="10301566" y="3055053"/>
              <a:ext cx="548460" cy="811071"/>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bg1"/>
            </a:solidFill>
            <a:ln>
              <a:noFill/>
            </a:ln>
          </p:spPr>
          <p:txBody>
            <a:bodyPr vert="horz" wrap="square" lIns="91440" tIns="45720" rIns="91440" bIns="45720" numCol="1" anchor="t" anchorCtr="0" compatLnSpc="1"/>
            <a:lstStyle/>
            <a:p>
              <a:endParaRPr lang="zh-CN" altLang="en-US" sz="2400"/>
            </a:p>
          </p:txBody>
        </p:sp>
      </p:grpSp>
      <p:sp>
        <p:nvSpPr>
          <p:cNvPr id="28" name="矩形 27"/>
          <p:cNvSpPr/>
          <p:nvPr/>
        </p:nvSpPr>
        <p:spPr>
          <a:xfrm>
            <a:off x="781667" y="4447718"/>
            <a:ext cx="1415772" cy="461665"/>
          </a:xfrm>
          <a:prstGeom prst="rect">
            <a:avLst/>
          </a:prstGeom>
        </p:spPr>
        <p:txBody>
          <a:bodyPr wrap="none">
            <a:spAutoFit/>
          </a:bodyPr>
          <a:lstStyle/>
          <a:p>
            <a:pPr>
              <a:defRPr/>
            </a:pPr>
            <a:r>
              <a:rPr lang="zh-CN" altLang="en-US"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文献综述</a:t>
            </a:r>
            <a:endParaRPr lang="zh-CN" altLang="zh-CN"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9" name="矩形 28"/>
          <p:cNvSpPr/>
          <p:nvPr/>
        </p:nvSpPr>
        <p:spPr>
          <a:xfrm>
            <a:off x="3796676" y="4447718"/>
            <a:ext cx="1415772" cy="461665"/>
          </a:xfrm>
          <a:prstGeom prst="rect">
            <a:avLst/>
          </a:prstGeom>
        </p:spPr>
        <p:txBody>
          <a:bodyPr wrap="none">
            <a:spAutoFit/>
          </a:bodyPr>
          <a:lstStyle/>
          <a:p>
            <a:pPr>
              <a:defRPr/>
            </a:pPr>
            <a:r>
              <a:rPr lang="zh-CN" altLang="en-US"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研究方法</a:t>
            </a:r>
            <a:endParaRPr lang="zh-CN" altLang="zh-CN"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1" name="矩形 30"/>
          <p:cNvSpPr/>
          <p:nvPr/>
        </p:nvSpPr>
        <p:spPr>
          <a:xfrm>
            <a:off x="6811685" y="4447718"/>
            <a:ext cx="1415772" cy="461665"/>
          </a:xfrm>
          <a:prstGeom prst="rect">
            <a:avLst/>
          </a:prstGeom>
        </p:spPr>
        <p:txBody>
          <a:bodyPr wrap="none">
            <a:spAutoFit/>
          </a:bodyPr>
          <a:lstStyle/>
          <a:p>
            <a:pPr>
              <a:defRPr/>
            </a:pPr>
            <a:r>
              <a:rPr lang="zh-CN" altLang="en-US"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结果分析</a:t>
            </a:r>
            <a:endParaRPr lang="zh-CN" altLang="zh-CN"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2" name="矩形 31"/>
          <p:cNvSpPr/>
          <p:nvPr/>
        </p:nvSpPr>
        <p:spPr>
          <a:xfrm>
            <a:off x="9826693" y="4447718"/>
            <a:ext cx="1415772" cy="461665"/>
          </a:xfrm>
          <a:prstGeom prst="rect">
            <a:avLst/>
          </a:prstGeom>
        </p:spPr>
        <p:txBody>
          <a:bodyPr wrap="none">
            <a:spAutoFit/>
          </a:bodyPr>
          <a:lstStyle/>
          <a:p>
            <a:pPr>
              <a:defRPr/>
            </a:pPr>
            <a:r>
              <a:rPr lang="zh-CN" altLang="en-US"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总结展望</a:t>
            </a:r>
            <a:endParaRPr lang="zh-CN" altLang="zh-CN"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文本框 1"/>
          <p:cNvSpPr txBox="1">
            <a:spLocks noChangeArrowheads="1"/>
          </p:cNvSpPr>
          <p:nvPr/>
        </p:nvSpPr>
        <p:spPr bwMode="auto">
          <a:xfrm>
            <a:off x="234049" y="331824"/>
            <a:ext cx="365531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Nexa Light" pitchFamily="50" charset="0"/>
                <a:ea typeface="微软雅黑" panose="020B0503020204020204" pitchFamily="34" charset="-122"/>
              </a:defRPr>
            </a:lvl1pPr>
            <a:lvl2pPr marL="742950" indent="-285750">
              <a:defRPr sz="1300">
                <a:solidFill>
                  <a:schemeClr val="tx1"/>
                </a:solidFill>
                <a:latin typeface="Nexa Light" pitchFamily="50" charset="0"/>
                <a:ea typeface="微软雅黑" panose="020B0503020204020204" pitchFamily="34" charset="-122"/>
              </a:defRPr>
            </a:lvl2pPr>
            <a:lvl3pPr marL="1143000" indent="-228600">
              <a:defRPr sz="1300">
                <a:solidFill>
                  <a:schemeClr val="tx1"/>
                </a:solidFill>
                <a:latin typeface="Nexa Light" pitchFamily="50" charset="0"/>
                <a:ea typeface="微软雅黑" panose="020B0503020204020204" pitchFamily="34" charset="-122"/>
              </a:defRPr>
            </a:lvl3pPr>
            <a:lvl4pPr marL="1600200" indent="-228600">
              <a:defRPr sz="1300">
                <a:solidFill>
                  <a:schemeClr val="tx1"/>
                </a:solidFill>
                <a:latin typeface="Nexa Light" pitchFamily="50" charset="0"/>
                <a:ea typeface="微软雅黑" panose="020B0503020204020204" pitchFamily="34" charset="-122"/>
              </a:defRPr>
            </a:lvl4pPr>
            <a:lvl5pPr marL="2057400" indent="-228600">
              <a:defRPr sz="1300">
                <a:solidFill>
                  <a:schemeClr val="tx1"/>
                </a:solidFill>
                <a:latin typeface="Nexa Light" pitchFamily="50"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9pPr>
          </a:lstStyle>
          <a:p>
            <a:pPr algn="ctr" eaLnBrk="1" hangingPunct="1"/>
            <a:r>
              <a:rPr lang="zh-CN" altLang="en-US" sz="3200" dirty="0">
                <a:solidFill>
                  <a:schemeClr val="tx1">
                    <a:lumMod val="85000"/>
                    <a:lumOff val="15000"/>
                  </a:schemeClr>
                </a:solidFill>
                <a:latin typeface="+mn-lt"/>
              </a:rPr>
              <a:t>目录 </a:t>
            </a:r>
            <a:r>
              <a:rPr lang="en-US" altLang="zh-CN" sz="3200" dirty="0">
                <a:solidFill>
                  <a:schemeClr val="tx1">
                    <a:lumMod val="85000"/>
                    <a:lumOff val="15000"/>
                  </a:schemeClr>
                </a:solidFill>
                <a:latin typeface="+mn-lt"/>
              </a:rPr>
              <a:t>/ </a:t>
            </a:r>
            <a:r>
              <a:rPr lang="en-US" altLang="zh-CN" sz="2400" dirty="0">
                <a:solidFill>
                  <a:schemeClr val="tx1">
                    <a:lumMod val="85000"/>
                    <a:lumOff val="15000"/>
                  </a:schemeClr>
                </a:solidFill>
                <a:latin typeface="+mn-lt"/>
              </a:rPr>
              <a:t>CONTENTS</a:t>
            </a:r>
            <a:endParaRPr lang="zh-CN" altLang="en-US" sz="2400" dirty="0">
              <a:solidFill>
                <a:schemeClr val="tx1">
                  <a:lumMod val="85000"/>
                  <a:lumOff val="15000"/>
                </a:schemeClr>
              </a:solidFill>
              <a:latin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grpSp>
        <p:nvGrpSpPr>
          <p:cNvPr id="5" name="组合 4"/>
          <p:cNvGrpSpPr/>
          <p:nvPr/>
        </p:nvGrpSpPr>
        <p:grpSpPr>
          <a:xfrm>
            <a:off x="5187044" y="985674"/>
            <a:ext cx="1580321" cy="1580321"/>
            <a:chOff x="5081757" y="1878010"/>
            <a:chExt cx="1392667" cy="1392667"/>
          </a:xfrm>
        </p:grpSpPr>
        <p:sp>
          <p:nvSpPr>
            <p:cNvPr id="2" name="椭圆 1"/>
            <p:cNvSpPr/>
            <p:nvPr/>
          </p:nvSpPr>
          <p:spPr>
            <a:xfrm>
              <a:off x="5081757" y="1878010"/>
              <a:ext cx="1392667" cy="139266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3" name="Freeform 11"/>
            <p:cNvSpPr/>
            <p:nvPr/>
          </p:nvSpPr>
          <p:spPr bwMode="auto">
            <a:xfrm>
              <a:off x="5205936" y="2296629"/>
              <a:ext cx="1144307" cy="630491"/>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vert="horz" wrap="square" lIns="91440" tIns="45720" rIns="91440" bIns="45720" numCol="1" anchor="t" anchorCtr="0" compatLnSpc="1"/>
            <a:lstStyle/>
            <a:p>
              <a:endParaRPr lang="zh-CN" altLang="en-US" sz="2400">
                <a:solidFill>
                  <a:sysClr val="windowText" lastClr="000000"/>
                </a:solidFill>
              </a:endParaRPr>
            </a:p>
          </p:txBody>
        </p:sp>
      </p:grpSp>
      <p:sp>
        <p:nvSpPr>
          <p:cNvPr id="6" name="矩形 5"/>
          <p:cNvSpPr/>
          <p:nvPr/>
        </p:nvSpPr>
        <p:spPr>
          <a:xfrm>
            <a:off x="4618672" y="2670856"/>
            <a:ext cx="2954655" cy="923330"/>
          </a:xfrm>
          <a:prstGeom prst="rect">
            <a:avLst/>
          </a:prstGeom>
        </p:spPr>
        <p:txBody>
          <a:bodyPr wrap="none">
            <a:spAutoFit/>
          </a:bodyPr>
          <a:lstStyle/>
          <a:p>
            <a:pPr>
              <a:defRPr/>
            </a:pPr>
            <a:r>
              <a:rPr lang="zh-CN" altLang="en-US" sz="5400" kern="100" dirty="0">
                <a:solidFill>
                  <a:schemeClr val="bg1"/>
                </a:solidFill>
                <a:latin typeface="方正兰亭细黑_GBK" pitchFamily="2" charset="-122"/>
                <a:ea typeface="方正兰亭细黑_GBK" pitchFamily="2" charset="-122"/>
                <a:cs typeface="Times New Roman" panose="02020603050405020304" pitchFamily="18" charset="0"/>
              </a:rPr>
              <a:t>文献综述</a:t>
            </a:r>
            <a:endParaRPr lang="zh-CN" altLang="zh-CN" sz="5400" kern="100" dirty="0">
              <a:solidFill>
                <a:schemeClr val="bg1"/>
              </a:solidFill>
              <a:latin typeface="方正兰亭细黑_GBK" pitchFamily="2" charset="-122"/>
              <a:ea typeface="方正兰亭细黑_GBK" pitchFamily="2" charset="-122"/>
              <a:cs typeface="Times New Roman" panose="02020603050405020304" pitchFamily="18" charset="0"/>
            </a:endParaRPr>
          </a:p>
        </p:txBody>
      </p:sp>
      <p:sp>
        <p:nvSpPr>
          <p:cNvPr id="8" name="文本框 7"/>
          <p:cNvSpPr txBox="1"/>
          <p:nvPr/>
        </p:nvSpPr>
        <p:spPr>
          <a:xfrm>
            <a:off x="2940529" y="3815719"/>
            <a:ext cx="1442461"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研究背景</a:t>
            </a:r>
            <a:endParaRPr lang="en-US" altLang="zh-CN" dirty="0">
              <a:solidFill>
                <a:schemeClr val="bg1"/>
              </a:solidFill>
              <a:latin typeface="方正兰亭细黑_GBK" pitchFamily="2" charset="-122"/>
              <a:ea typeface="方正兰亭细黑_GBK" pitchFamily="2" charset="-122"/>
            </a:endParaRPr>
          </a:p>
        </p:txBody>
      </p:sp>
      <p:sp>
        <p:nvSpPr>
          <p:cNvPr id="9" name="文本框 8"/>
          <p:cNvSpPr txBox="1"/>
          <p:nvPr/>
        </p:nvSpPr>
        <p:spPr>
          <a:xfrm>
            <a:off x="4796008" y="3815719"/>
            <a:ext cx="2599981"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国内外相关研究综述</a:t>
            </a:r>
            <a:endParaRPr lang="en-US" altLang="zh-CN" dirty="0">
              <a:solidFill>
                <a:schemeClr val="bg1"/>
              </a:solidFill>
              <a:latin typeface="方正兰亭细黑_GBK" pitchFamily="2" charset="-122"/>
              <a:ea typeface="方正兰亭细黑_GBK" pitchFamily="2" charset="-122"/>
            </a:endParaRPr>
          </a:p>
        </p:txBody>
      </p:sp>
      <p:cxnSp>
        <p:nvCxnSpPr>
          <p:cNvPr id="11" name="直接连接符 10"/>
          <p:cNvCxnSpPr/>
          <p:nvPr/>
        </p:nvCxnSpPr>
        <p:spPr>
          <a:xfrm>
            <a:off x="3882413" y="3699047"/>
            <a:ext cx="424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76EF8714-5E86-148F-E998-39B436A09AB2}"/>
              </a:ext>
            </a:extLst>
          </p:cNvPr>
          <p:cNvSpPr txBox="1"/>
          <p:nvPr/>
        </p:nvSpPr>
        <p:spPr>
          <a:xfrm>
            <a:off x="7573327" y="3815719"/>
            <a:ext cx="2139044" cy="458908"/>
          </a:xfrm>
          <a:prstGeom prst="rect">
            <a:avLst/>
          </a:prstGeom>
          <a:noFill/>
        </p:spPr>
        <p:txBody>
          <a:bodyPr wrap="square">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主要贡献与创新</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a:spLocks noChangeArrowheads="1"/>
          </p:cNvSpPr>
          <p:nvPr/>
        </p:nvSpPr>
        <p:spPr bwMode="auto">
          <a:xfrm>
            <a:off x="2291284" y="2334344"/>
            <a:ext cx="8897195" cy="2381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indent="457200" defTabSz="683895">
              <a:lnSpc>
                <a:spcPct val="140000"/>
              </a:lnSpc>
            </a:pPr>
            <a:r>
              <a:rPr lang="zh-CN" altLang="en-US" dirty="0">
                <a:solidFill>
                  <a:srgbClr val="1D2129"/>
                </a:solidFill>
                <a:latin typeface="PingFangSC-Regular"/>
              </a:rPr>
              <a:t>本研究探讨了空气污染对中国乳腺癌和宫颈癌患病率的影响，并分析了国内生产总值（</a:t>
            </a:r>
            <a:r>
              <a:rPr lang="en-US" altLang="zh-CN" dirty="0">
                <a:solidFill>
                  <a:srgbClr val="1D2129"/>
                </a:solidFill>
                <a:latin typeface="PingFangSC-Regular"/>
              </a:rPr>
              <a:t>GDP</a:t>
            </a:r>
            <a:r>
              <a:rPr lang="zh-CN" altLang="en-US" dirty="0">
                <a:solidFill>
                  <a:srgbClr val="1D2129"/>
                </a:solidFill>
                <a:latin typeface="PingFangSC-Regular"/>
              </a:rPr>
              <a:t>）在这一关系中的调节作用。基于</a:t>
            </a:r>
            <a:r>
              <a:rPr lang="en-US" altLang="zh-CN" dirty="0">
                <a:solidFill>
                  <a:srgbClr val="1D2129"/>
                </a:solidFill>
                <a:latin typeface="PingFangSC-Regular"/>
              </a:rPr>
              <a:t>2006</a:t>
            </a:r>
            <a:r>
              <a:rPr lang="zh-CN" altLang="en-US" dirty="0">
                <a:solidFill>
                  <a:srgbClr val="1D2129"/>
                </a:solidFill>
                <a:latin typeface="PingFangSC-Regular"/>
              </a:rPr>
              <a:t>至</a:t>
            </a:r>
            <a:r>
              <a:rPr lang="en-US" altLang="zh-CN" dirty="0">
                <a:solidFill>
                  <a:srgbClr val="1D2129"/>
                </a:solidFill>
                <a:latin typeface="PingFangSC-Regular"/>
              </a:rPr>
              <a:t>2020</a:t>
            </a:r>
            <a:r>
              <a:rPr lang="zh-CN" altLang="en-US" dirty="0">
                <a:solidFill>
                  <a:srgbClr val="1D2129"/>
                </a:solidFill>
                <a:latin typeface="PingFangSC-Regular"/>
              </a:rPr>
              <a:t>年间中国</a:t>
            </a:r>
            <a:r>
              <a:rPr lang="en-US" altLang="zh-CN" dirty="0">
                <a:solidFill>
                  <a:srgbClr val="1D2129"/>
                </a:solidFill>
                <a:latin typeface="PingFangSC-Regular"/>
              </a:rPr>
              <a:t>31</a:t>
            </a:r>
            <a:r>
              <a:rPr lang="zh-CN" altLang="en-US" dirty="0">
                <a:solidFill>
                  <a:srgbClr val="1D2129"/>
                </a:solidFill>
                <a:latin typeface="PingFangSC-Regular"/>
              </a:rPr>
              <a:t>个省市的面板数据，研究采用双向固定效应模型发现，烟尘和粉尘排放的增加显著提升了乳腺癌和宫颈癌的患病率。然而，</a:t>
            </a:r>
            <a:r>
              <a:rPr lang="en-US" altLang="zh-CN" dirty="0">
                <a:solidFill>
                  <a:srgbClr val="1D2129"/>
                </a:solidFill>
                <a:latin typeface="PingFangSC-Regular"/>
              </a:rPr>
              <a:t>GDP</a:t>
            </a:r>
            <a:r>
              <a:rPr lang="zh-CN" altLang="en-US" dirty="0">
                <a:solidFill>
                  <a:srgbClr val="1D2129"/>
                </a:solidFill>
                <a:latin typeface="PingFangSC-Regular"/>
              </a:rPr>
              <a:t>增长对空气污染的负面健康影响具有缓解作用，尤其是在经济较发达的地区。结果表明，经济发展在减轻空气污染对健康的负面影响方面具有一定的作用，强调了在制定污染控制和健康政策时应考虑地区经济差异。</a:t>
            </a:r>
            <a:endParaRPr lang="en-US" altLang="zh-CN" dirty="0">
              <a:solidFill>
                <a:srgbClr val="1D2129"/>
              </a:solidFill>
              <a:latin typeface="PingFangSC-Regular"/>
            </a:endParaRPr>
          </a:p>
        </p:txBody>
      </p:sp>
      <p:sp>
        <p:nvSpPr>
          <p:cNvPr id="41" name="文本框 40"/>
          <p:cNvSpPr txBox="1"/>
          <p:nvPr/>
        </p:nvSpPr>
        <p:spPr>
          <a:xfrm>
            <a:off x="2210764" y="520172"/>
            <a:ext cx="2031325" cy="646331"/>
          </a:xfrm>
          <a:prstGeom prst="rect">
            <a:avLst/>
          </a:prstGeom>
          <a:noFill/>
        </p:spPr>
        <p:txBody>
          <a:bodyPr wrap="none" rtlCol="0">
            <a:spAutoFit/>
          </a:bodyPr>
          <a:lstStyle/>
          <a:p>
            <a:r>
              <a:rPr lang="zh-CN" altLang="en-US" sz="3600" dirty="0">
                <a:latin typeface="黑体" panose="02010609060101010101" charset="-122"/>
                <a:ea typeface="黑体" panose="02010609060101010101" charset="-122"/>
              </a:rPr>
              <a:t>研究综述</a:t>
            </a:r>
            <a:endParaRPr lang="zh-CN" altLang="en-US" sz="3600" b="0" dirty="0">
              <a:latin typeface="黑体" panose="02010609060101010101" charset="-122"/>
              <a:ea typeface="黑体" panose="02010609060101010101"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sp>
        <p:nvSpPr>
          <p:cNvPr id="6" name="矩形 5"/>
          <p:cNvSpPr/>
          <p:nvPr/>
        </p:nvSpPr>
        <p:spPr>
          <a:xfrm>
            <a:off x="4103753" y="2982389"/>
            <a:ext cx="4241084" cy="769441"/>
          </a:xfrm>
          <a:prstGeom prst="rect">
            <a:avLst/>
          </a:prstGeom>
        </p:spPr>
        <p:txBody>
          <a:bodyPr wrap="square">
            <a:spAutoFit/>
          </a:bodyPr>
          <a:lstStyle/>
          <a:p>
            <a:pPr algn="ctr">
              <a:defRPr/>
            </a:pPr>
            <a:r>
              <a:rPr lang="zh-CN" altLang="en-US" sz="4400" kern="100" dirty="0">
                <a:solidFill>
                  <a:schemeClr val="bg1"/>
                </a:solidFill>
                <a:latin typeface="方正兰亭细黑_GBK" pitchFamily="2" charset="-122"/>
                <a:ea typeface="方正兰亭细黑_GBK" pitchFamily="2" charset="-122"/>
                <a:cs typeface="Times New Roman" panose="02020603050405020304" pitchFamily="18" charset="0"/>
              </a:rPr>
              <a:t>研究方法</a:t>
            </a:r>
            <a:endParaRPr lang="zh-CN" altLang="zh-CN" sz="4400" kern="100" dirty="0">
              <a:solidFill>
                <a:schemeClr val="bg1"/>
              </a:solidFill>
              <a:latin typeface="方正兰亭细黑_GBK" pitchFamily="2" charset="-122"/>
              <a:ea typeface="方正兰亭细黑_GBK" pitchFamily="2" charset="-122"/>
              <a:cs typeface="Times New Roman" panose="02020603050405020304" pitchFamily="18" charset="0"/>
            </a:endParaRPr>
          </a:p>
        </p:txBody>
      </p:sp>
      <p:sp>
        <p:nvSpPr>
          <p:cNvPr id="8" name="文本框 7"/>
          <p:cNvSpPr txBox="1"/>
          <p:nvPr/>
        </p:nvSpPr>
        <p:spPr>
          <a:xfrm>
            <a:off x="4621704" y="3957161"/>
            <a:ext cx="1474296" cy="458908"/>
          </a:xfrm>
          <a:prstGeom prst="rect">
            <a:avLst/>
          </a:prstGeom>
          <a:noFill/>
        </p:spPr>
        <p:txBody>
          <a:bodyPr wrap="square" rtlCol="0" anchor="t">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研究思路</a:t>
            </a:r>
            <a:endParaRPr lang="en-US" altLang="zh-CN" dirty="0">
              <a:solidFill>
                <a:schemeClr val="bg1"/>
              </a:solidFill>
              <a:latin typeface="方正兰亭细黑_GBK" pitchFamily="2" charset="-122"/>
              <a:ea typeface="方正兰亭细黑_GBK" pitchFamily="2" charset="-122"/>
            </a:endParaRPr>
          </a:p>
        </p:txBody>
      </p:sp>
      <p:cxnSp>
        <p:nvCxnSpPr>
          <p:cNvPr id="11" name="直接连接符 10"/>
          <p:cNvCxnSpPr/>
          <p:nvPr/>
        </p:nvCxnSpPr>
        <p:spPr>
          <a:xfrm>
            <a:off x="4100295" y="3854495"/>
            <a:ext cx="424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5434135" y="1315452"/>
            <a:ext cx="1580321" cy="1580321"/>
            <a:chOff x="5434135" y="1315452"/>
            <a:chExt cx="1580321" cy="1580321"/>
          </a:xfrm>
        </p:grpSpPr>
        <p:sp>
          <p:nvSpPr>
            <p:cNvPr id="2" name="椭圆 1"/>
            <p:cNvSpPr/>
            <p:nvPr/>
          </p:nvSpPr>
          <p:spPr>
            <a:xfrm>
              <a:off x="5434135" y="1315452"/>
              <a:ext cx="1580321" cy="1580321"/>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12" name="Freeform 7"/>
            <p:cNvSpPr>
              <a:spLocks noEditPoints="1"/>
            </p:cNvSpPr>
            <p:nvPr/>
          </p:nvSpPr>
          <p:spPr bwMode="auto">
            <a:xfrm>
              <a:off x="5684045" y="1658520"/>
              <a:ext cx="1080500" cy="885447"/>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vert="horz" wrap="square" lIns="91440" tIns="45720" rIns="91440" bIns="45720" numCol="1" anchor="t" anchorCtr="0" compatLnSpc="1"/>
            <a:lstStyle/>
            <a:p>
              <a:endParaRPr lang="zh-CN" altLang="en-US" sz="2400"/>
            </a:p>
          </p:txBody>
        </p:sp>
      </p:grpSp>
      <p:sp>
        <p:nvSpPr>
          <p:cNvPr id="4" name="文本框 3">
            <a:extLst>
              <a:ext uri="{FF2B5EF4-FFF2-40B4-BE49-F238E27FC236}">
                <a16:creationId xmlns:a16="http://schemas.microsoft.com/office/drawing/2014/main" id="{20821E81-84C5-CF31-5BEC-2A5389301E7D}"/>
              </a:ext>
            </a:extLst>
          </p:cNvPr>
          <p:cNvSpPr txBox="1"/>
          <p:nvPr/>
        </p:nvSpPr>
        <p:spPr>
          <a:xfrm>
            <a:off x="6460838" y="3957161"/>
            <a:ext cx="1505527" cy="458908"/>
          </a:xfrm>
          <a:prstGeom prst="rect">
            <a:avLst/>
          </a:prstGeom>
          <a:noFill/>
        </p:spPr>
        <p:txBody>
          <a:bodyPr wrap="square" anchor="t">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研究方案</a:t>
            </a:r>
            <a:endParaRPr lang="en-US" altLang="zh-CN" dirty="0">
              <a:solidFill>
                <a:schemeClr val="bg1"/>
              </a:solidFill>
              <a:latin typeface="方正兰亭细黑_GBK" pitchFamily="2" charset="-122"/>
              <a:ea typeface="方正兰亭细黑_GBK"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a:t>
            </a:r>
            <a:r>
              <a:rPr lang="zh-CN" altLang="en-US" sz="3600" dirty="0">
                <a:latin typeface="黑体" panose="02010609060101010101" charset="-122"/>
                <a:ea typeface="黑体" panose="02010609060101010101" charset="-122"/>
              </a:rPr>
              <a:t>目的</a:t>
            </a:r>
            <a:endParaRPr lang="zh-CN" altLang="en-US" sz="3600" b="0" dirty="0">
              <a:latin typeface="黑体" panose="02010609060101010101" charset="-122"/>
              <a:ea typeface="黑体" panose="02010609060101010101" charset="-122"/>
            </a:endParaRPr>
          </a:p>
        </p:txBody>
      </p:sp>
      <p:sp>
        <p:nvSpPr>
          <p:cNvPr id="3" name="矩形 2">
            <a:extLst>
              <a:ext uri="{FF2B5EF4-FFF2-40B4-BE49-F238E27FC236}">
                <a16:creationId xmlns:a16="http://schemas.microsoft.com/office/drawing/2014/main" id="{002BEAEC-9E0A-2837-B290-47FA165A7067}"/>
              </a:ext>
            </a:extLst>
          </p:cNvPr>
          <p:cNvSpPr>
            <a:spLocks noChangeArrowheads="1"/>
          </p:cNvSpPr>
          <p:nvPr/>
        </p:nvSpPr>
        <p:spPr bwMode="auto">
          <a:xfrm>
            <a:off x="2352293" y="2431996"/>
            <a:ext cx="8897195" cy="2381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indent="457200" defTabSz="683895">
              <a:lnSpc>
                <a:spcPct val="140000"/>
              </a:lnSpc>
            </a:pPr>
            <a:r>
              <a:rPr lang="zh-CN" altLang="en-US" dirty="0">
                <a:solidFill>
                  <a:srgbClr val="1D2129"/>
                </a:solidFill>
                <a:latin typeface="PingFangSC-Regular"/>
              </a:rPr>
              <a:t>本研究的目的是通过面板数据回归分析，探讨空气污染对中国女性乳腺癌和宫颈癌患病率的影响，并分析国内生产总值（</a:t>
            </a:r>
            <a:r>
              <a:rPr lang="en-US" altLang="zh-CN" dirty="0">
                <a:solidFill>
                  <a:srgbClr val="1D2129"/>
                </a:solidFill>
                <a:latin typeface="PingFangSC-Regular"/>
              </a:rPr>
              <a:t>GDP</a:t>
            </a:r>
            <a:r>
              <a:rPr lang="zh-CN" altLang="en-US" dirty="0">
                <a:solidFill>
                  <a:srgbClr val="1D2129"/>
                </a:solidFill>
                <a:latin typeface="PingFangSC-Regular"/>
              </a:rPr>
              <a:t>）是否对这一影响具有调节作用。研究使用了中国</a:t>
            </a:r>
            <a:r>
              <a:rPr lang="en-US" altLang="zh-CN" dirty="0">
                <a:solidFill>
                  <a:srgbClr val="1D2129"/>
                </a:solidFill>
                <a:latin typeface="PingFangSC-Regular"/>
              </a:rPr>
              <a:t>31</a:t>
            </a:r>
            <a:r>
              <a:rPr lang="zh-CN" altLang="en-US" dirty="0">
                <a:solidFill>
                  <a:srgbClr val="1D2129"/>
                </a:solidFill>
                <a:latin typeface="PingFangSC-Regular"/>
              </a:rPr>
              <a:t>个省份和城市在</a:t>
            </a:r>
            <a:r>
              <a:rPr lang="en-US" altLang="zh-CN" dirty="0">
                <a:solidFill>
                  <a:srgbClr val="1D2129"/>
                </a:solidFill>
                <a:latin typeface="PingFangSC-Regular"/>
              </a:rPr>
              <a:t>2006</a:t>
            </a:r>
            <a:r>
              <a:rPr lang="zh-CN" altLang="en-US" dirty="0">
                <a:solidFill>
                  <a:srgbClr val="1D2129"/>
                </a:solidFill>
                <a:latin typeface="PingFangSC-Regular"/>
              </a:rPr>
              <a:t>年至</a:t>
            </a:r>
            <a:r>
              <a:rPr lang="en-US" altLang="zh-CN" dirty="0">
                <a:solidFill>
                  <a:srgbClr val="1D2129"/>
                </a:solidFill>
                <a:latin typeface="PingFangSC-Regular"/>
              </a:rPr>
              <a:t>2020</a:t>
            </a:r>
            <a:r>
              <a:rPr lang="zh-CN" altLang="en-US" dirty="0">
                <a:solidFill>
                  <a:srgbClr val="1D2129"/>
                </a:solidFill>
                <a:latin typeface="PingFangSC-Regular"/>
              </a:rPr>
              <a:t>年间的数据，采用双向固定效应模型来评估空气污染排放（如烟尘和粉尘）与癌症患病率之间的关系。此外，研究还通过分析</a:t>
            </a:r>
            <a:r>
              <a:rPr lang="en-US" altLang="zh-CN" dirty="0">
                <a:solidFill>
                  <a:srgbClr val="1D2129"/>
                </a:solidFill>
                <a:latin typeface="PingFangSC-Regular"/>
              </a:rPr>
              <a:t>GDP</a:t>
            </a:r>
            <a:r>
              <a:rPr lang="zh-CN" altLang="en-US" dirty="0">
                <a:solidFill>
                  <a:srgbClr val="1D2129"/>
                </a:solidFill>
                <a:latin typeface="PingFangSC-Regular"/>
              </a:rPr>
              <a:t>与污染排放的交互作用，检验</a:t>
            </a:r>
            <a:r>
              <a:rPr lang="en-US" altLang="zh-CN" dirty="0">
                <a:solidFill>
                  <a:srgbClr val="1D2129"/>
                </a:solidFill>
                <a:latin typeface="PingFangSC-Regular"/>
              </a:rPr>
              <a:t>GDP</a:t>
            </a:r>
            <a:r>
              <a:rPr lang="zh-CN" altLang="en-US" dirty="0">
                <a:solidFill>
                  <a:srgbClr val="1D2129"/>
                </a:solidFill>
                <a:latin typeface="PingFangSC-Regular"/>
              </a:rPr>
              <a:t>对空气污染健康影响的缓冲作用，并利用聚类稳健标准误校正异方差性和自相关性，以确保结果的稳健性。</a:t>
            </a:r>
            <a:endParaRPr lang="en-US" altLang="zh-CN" dirty="0">
              <a:solidFill>
                <a:srgbClr val="1D2129"/>
              </a:solidFill>
              <a:latin typeface="PingFangSC-Regul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数据来源</a:t>
            </a:r>
          </a:p>
        </p:txBody>
      </p:sp>
      <p:sp>
        <p:nvSpPr>
          <p:cNvPr id="2" name="文本框 1">
            <a:extLst>
              <a:ext uri="{FF2B5EF4-FFF2-40B4-BE49-F238E27FC236}">
                <a16:creationId xmlns:a16="http://schemas.microsoft.com/office/drawing/2014/main" id="{A76B6C7E-E034-41D8-EFEA-972AAF7B2F37}"/>
              </a:ext>
            </a:extLst>
          </p:cNvPr>
          <p:cNvSpPr txBox="1"/>
          <p:nvPr/>
        </p:nvSpPr>
        <p:spPr>
          <a:xfrm>
            <a:off x="2294739" y="2822391"/>
            <a:ext cx="9275220" cy="1213217"/>
          </a:xfrm>
          <a:prstGeom prst="rect">
            <a:avLst/>
          </a:prstGeom>
          <a:noFill/>
        </p:spPr>
        <p:txBody>
          <a:bodyPr wrap="square" rtlCol="0">
            <a:spAutoFit/>
          </a:bodyPr>
          <a:lstStyle/>
          <a:p>
            <a:pPr indent="457200" defTabSz="683895">
              <a:lnSpc>
                <a:spcPct val="140000"/>
              </a:lnSpc>
            </a:pPr>
            <a:r>
              <a:rPr lang="zh-CN" altLang="en-US" dirty="0"/>
              <a:t>本研究使用了中国</a:t>
            </a:r>
            <a:r>
              <a:rPr lang="en-US" altLang="zh-CN" dirty="0"/>
              <a:t>31</a:t>
            </a:r>
            <a:r>
              <a:rPr lang="zh-CN" altLang="en-US" dirty="0"/>
              <a:t>个省份和城市在</a:t>
            </a:r>
            <a:r>
              <a:rPr lang="en-US" altLang="zh-CN" dirty="0"/>
              <a:t>2006</a:t>
            </a:r>
            <a:r>
              <a:rPr lang="zh-CN" altLang="en-US" dirty="0"/>
              <a:t>年至</a:t>
            </a:r>
            <a:r>
              <a:rPr lang="en-US" altLang="zh-CN" dirty="0"/>
              <a:t>2020</a:t>
            </a:r>
            <a:r>
              <a:rPr lang="zh-CN" altLang="en-US" dirty="0"/>
              <a:t>年间的面板数据。数据包括乳腺癌和宫颈癌的患病率信息、空气污染排放数据（如烟尘和粉尘排放量），以及各省份的国内生产总值（</a:t>
            </a:r>
            <a:r>
              <a:rPr lang="en-US" altLang="zh-CN" dirty="0"/>
              <a:t>GDP</a:t>
            </a:r>
            <a:r>
              <a:rPr lang="zh-CN" altLang="en-US" dirty="0"/>
              <a:t>）。</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66924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模型选择</a:t>
            </a:r>
          </a:p>
        </p:txBody>
      </p:sp>
      <p:sp>
        <p:nvSpPr>
          <p:cNvPr id="5" name="文本框 4">
            <a:extLst>
              <a:ext uri="{FF2B5EF4-FFF2-40B4-BE49-F238E27FC236}">
                <a16:creationId xmlns:a16="http://schemas.microsoft.com/office/drawing/2014/main" id="{9E64A511-2E6D-F227-6D79-B4435FD06A93}"/>
              </a:ext>
            </a:extLst>
          </p:cNvPr>
          <p:cNvSpPr txBox="1"/>
          <p:nvPr/>
        </p:nvSpPr>
        <p:spPr>
          <a:xfrm>
            <a:off x="2419148" y="2628235"/>
            <a:ext cx="9218645" cy="1601529"/>
          </a:xfrm>
          <a:prstGeom prst="rect">
            <a:avLst/>
          </a:prstGeom>
          <a:noFill/>
        </p:spPr>
        <p:txBody>
          <a:bodyPr wrap="square" rtlCol="0">
            <a:spAutoFit/>
          </a:bodyPr>
          <a:lstStyle/>
          <a:p>
            <a:pPr indent="457200" defTabSz="683895">
              <a:lnSpc>
                <a:spcPct val="140000"/>
              </a:lnSpc>
            </a:pPr>
            <a:r>
              <a:rPr lang="zh-CN" altLang="en-US" dirty="0"/>
              <a:t>为了准确评估空气污染与癌症患病率之间的关系，研究采用了双向固定效应模型（</a:t>
            </a:r>
            <a:r>
              <a:rPr lang="en-US" altLang="zh-CN" dirty="0"/>
              <a:t>two-way fixed-effect model</a:t>
            </a:r>
            <a:r>
              <a:rPr lang="zh-CN" altLang="en-US" dirty="0"/>
              <a:t>）。该模型控制了时间和省份的固定效应，以消除时间趋势和省份间不可观测的异质性对结果的干扰，从而更准确地捕捉空气污染对癌症患病率的影响。</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8761702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900d1f02-1100-4b6c-bd37-92dfe6f6b5eb"/>
  <p:tag name="COMMONDATA" val="eyJoZGlkIjoiNWU0MDk5NzRlMGY4MjI4MDdkNzdiOTlhMWUzZjE5NDgifQ=="/>
</p:tagLst>
</file>

<file path=ppt/theme/theme1.xml><?xml version="1.0" encoding="utf-8"?>
<a:theme xmlns:a="http://schemas.openxmlformats.org/drawingml/2006/main" name="Office 主题">
  <a:themeElements>
    <a:clrScheme name="达芬奇的左手">
      <a:dk1>
        <a:srgbClr val="000000"/>
      </a:dk1>
      <a:lt1>
        <a:srgbClr val="FFFFFF"/>
      </a:lt1>
      <a:dk2>
        <a:srgbClr val="44546A"/>
      </a:dk2>
      <a:lt2>
        <a:srgbClr val="E7E6E6"/>
      </a:lt2>
      <a:accent1>
        <a:srgbClr val="2A3D52"/>
      </a:accent1>
      <a:accent2>
        <a:srgbClr val="C4AF99"/>
      </a:accent2>
      <a:accent3>
        <a:srgbClr val="5B6C83"/>
      </a:accent3>
      <a:accent4>
        <a:srgbClr val="D7CCB8"/>
      </a:accent4>
      <a:accent5>
        <a:srgbClr val="38526E"/>
      </a:accent5>
      <a:accent6>
        <a:srgbClr val="BFBFBF"/>
      </a:accent6>
      <a:hlink>
        <a:srgbClr val="2A3D52"/>
      </a:hlink>
      <a:folHlink>
        <a:srgbClr val="C4AF99"/>
      </a:folHlink>
    </a:clrScheme>
    <a:fontScheme name="Lao UI">
      <a:majorFont>
        <a:latin typeface="Lao UI"/>
        <a:ea typeface="微软雅黑"/>
        <a:cs typeface=""/>
      </a:majorFont>
      <a:minorFont>
        <a:latin typeface="Lao U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10475</TotalTime>
  <Words>1549</Words>
  <Application>Microsoft Office PowerPoint</Application>
  <PresentationFormat>宽屏</PresentationFormat>
  <Paragraphs>85</Paragraphs>
  <Slides>22</Slides>
  <Notes>22</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22</vt:i4>
      </vt:variant>
    </vt:vector>
  </HeadingPairs>
  <TitlesOfParts>
    <vt:vector size="33" baseType="lpstr">
      <vt:lpstr>Arial Unicode MS</vt:lpstr>
      <vt:lpstr>PingFangSC-Regular</vt:lpstr>
      <vt:lpstr>方正大标宋简体</vt:lpstr>
      <vt:lpstr>方正兰亭细黑_GBK</vt:lpstr>
      <vt:lpstr>黑体</vt:lpstr>
      <vt:lpstr>微软雅黑</vt:lpstr>
      <vt:lpstr>Arial</vt:lpstr>
      <vt:lpstr>Calibri</vt:lpstr>
      <vt:lpstr>Impact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毕业答辩类</dc:title>
  <dc:subject>RP</dc:subject>
  <dc:creator>李泽漩</dc:creator>
  <cp:keywords>RP</cp:keywords>
  <dc:description>RP</dc:description>
  <cp:lastModifiedBy>泽漩 李</cp:lastModifiedBy>
  <cp:revision>76</cp:revision>
  <dcterms:created xsi:type="dcterms:W3CDTF">2018-03-09T08:38:00Z</dcterms:created>
  <dcterms:modified xsi:type="dcterms:W3CDTF">2024-11-13T11:07:51Z</dcterms:modified>
  <cp:category>RP</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2052-12.1.0.16120</vt:lpwstr>
  </property>
  <property fmtid="{D5CDD505-2E9C-101B-9397-08002B2CF9AE}" pid="3" name="ICV">
    <vt:lpwstr>F7BE868AC5EE45D882BF578F0F233D6C_13</vt:lpwstr>
  </property>
</Properties>
</file>

<file path=docProps/thumbnail.jpeg>
</file>